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
  </p:notesMasterIdLst>
  <p:handoutMasterIdLst>
    <p:handoutMasterId r:id="rId4"/>
  </p:handoutMasterIdLst>
  <p:sldIdLst>
    <p:sldId id="257" r:id="rId2"/>
  </p:sldIdLst>
  <p:sldSz cx="41400413" cy="27000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4" userDrawn="1">
          <p15:clr>
            <a:srgbClr val="A4A3A4"/>
          </p15:clr>
        </p15:guide>
        <p15:guide id="2" pos="130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53" autoAdjust="0"/>
    <p:restoredTop sz="94249" autoAdjust="0"/>
  </p:normalViewPr>
  <p:slideViewPr>
    <p:cSldViewPr snapToGrid="0">
      <p:cViewPr varScale="1">
        <p:scale>
          <a:sx n="22" d="100"/>
          <a:sy n="22" d="100"/>
        </p:scale>
        <p:origin x="1382" y="67"/>
      </p:cViewPr>
      <p:guideLst>
        <p:guide orient="horz" pos="8504"/>
        <p:guide pos="13039"/>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A55EAEDF-7849-451C-82D5-073C067237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EDF2B0C2-6ADD-4597-BEAB-71E9899DA3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614D33-61AC-45FE-80BA-4C9A290FF161}" type="datetimeFigureOut">
              <a:rPr lang="it-IT" smtClean="0"/>
              <a:t>19/03/2021</a:t>
            </a:fld>
            <a:endParaRPr lang="it-IT"/>
          </a:p>
        </p:txBody>
      </p:sp>
      <p:sp>
        <p:nvSpPr>
          <p:cNvPr id="4" name="Segnaposto piè di pagina 3">
            <a:extLst>
              <a:ext uri="{FF2B5EF4-FFF2-40B4-BE49-F238E27FC236}">
                <a16:creationId xmlns:a16="http://schemas.microsoft.com/office/drawing/2014/main" id="{F4A8084A-4262-4D50-86C7-27577F64D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7C08F16F-B857-422D-B34B-0D3F17D8B3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CAA239-CA28-426D-98CC-A4EE5F03776D}" type="slidenum">
              <a:rPr lang="it-IT" smtClean="0"/>
              <a:t>‹N›</a:t>
            </a:fld>
            <a:endParaRPr lang="it-IT"/>
          </a:p>
        </p:txBody>
      </p:sp>
    </p:spTree>
    <p:extLst>
      <p:ext uri="{BB962C8B-B14F-4D97-AF65-F5344CB8AC3E}">
        <p14:creationId xmlns:p14="http://schemas.microsoft.com/office/powerpoint/2010/main" val="462300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A32E3-3501-44E4-A276-C9042BE10139}" type="datetimeFigureOut">
              <a:rPr lang="it-IT" smtClean="0"/>
              <a:t>19/03/2021</a:t>
            </a:fld>
            <a:endParaRPr lang="it-IT"/>
          </a:p>
        </p:txBody>
      </p:sp>
      <p:sp>
        <p:nvSpPr>
          <p:cNvPr id="4" name="Segnaposto immagine diapositiva 3"/>
          <p:cNvSpPr>
            <a:spLocks noGrp="1" noRot="1" noChangeAspect="1"/>
          </p:cNvSpPr>
          <p:nvPr>
            <p:ph type="sldImg" idx="2"/>
          </p:nvPr>
        </p:nvSpPr>
        <p:spPr>
          <a:xfrm>
            <a:off x="1063625" y="1143000"/>
            <a:ext cx="473075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AE9FB5-8B16-441D-B3DC-DD0AF0AA979F}" type="slidenum">
              <a:rPr lang="it-IT" smtClean="0"/>
              <a:t>‹N›</a:t>
            </a:fld>
            <a:endParaRPr lang="it-IT"/>
          </a:p>
        </p:txBody>
      </p:sp>
    </p:spTree>
    <p:extLst>
      <p:ext uri="{BB962C8B-B14F-4D97-AF65-F5344CB8AC3E}">
        <p14:creationId xmlns:p14="http://schemas.microsoft.com/office/powerpoint/2010/main" val="453817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11AE9FB5-8B16-441D-B3DC-DD0AF0AA979F}" type="slidenum">
              <a:rPr lang="it-IT" smtClean="0"/>
              <a:t>1</a:t>
            </a:fld>
            <a:endParaRPr lang="it-IT"/>
          </a:p>
        </p:txBody>
      </p:sp>
    </p:spTree>
    <p:extLst>
      <p:ext uri="{BB962C8B-B14F-4D97-AF65-F5344CB8AC3E}">
        <p14:creationId xmlns:p14="http://schemas.microsoft.com/office/powerpoint/2010/main" val="272731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2F3F1C-2489-473C-8628-EEB18BB30E2A}"/>
              </a:ext>
            </a:extLst>
          </p:cNvPr>
          <p:cNvSpPr>
            <a:spLocks noGrp="1"/>
          </p:cNvSpPr>
          <p:nvPr>
            <p:ph type="ctrTitle"/>
          </p:nvPr>
        </p:nvSpPr>
        <p:spPr>
          <a:xfrm>
            <a:off x="5175250" y="4418013"/>
            <a:ext cx="31049913" cy="9401175"/>
          </a:xfrm>
          <a:prstGeom prst="rect">
            <a:avLst/>
          </a:prstGeo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EDDCAD1-FA71-4278-9F46-53537D08159E}"/>
              </a:ext>
            </a:extLst>
          </p:cNvPr>
          <p:cNvSpPr>
            <a:spLocks noGrp="1"/>
          </p:cNvSpPr>
          <p:nvPr>
            <p:ph type="subTitle" idx="1"/>
          </p:nvPr>
        </p:nvSpPr>
        <p:spPr>
          <a:xfrm>
            <a:off x="5175250" y="14181138"/>
            <a:ext cx="31049913" cy="651827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151632C-6E44-4323-AE62-966F705F32E6}"/>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5" name="Segnaposto piè di pagina 4">
            <a:extLst>
              <a:ext uri="{FF2B5EF4-FFF2-40B4-BE49-F238E27FC236}">
                <a16:creationId xmlns:a16="http://schemas.microsoft.com/office/drawing/2014/main" id="{A0603EFE-E38C-4F42-8782-495C83192EAE}"/>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4AC42E81-904B-40AC-B494-9EC193760784}"/>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1663246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96493F-EE5B-40D8-9D9E-E1D16C496EBD}"/>
              </a:ext>
            </a:extLst>
          </p:cNvPr>
          <p:cNvSpPr>
            <a:spLocks noGrp="1"/>
          </p:cNvSpPr>
          <p:nvPr>
            <p:ph type="title"/>
          </p:nvPr>
        </p:nvSpPr>
        <p:spPr>
          <a:xfrm>
            <a:off x="2846388" y="1438275"/>
            <a:ext cx="35707637" cy="5218113"/>
          </a:xfrm>
          <a:prstGeom prst="rect">
            <a:avLst/>
          </a:prstGeom>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0E1D557-D16E-493E-9E1E-AB865416CAC4}"/>
              </a:ext>
            </a:extLst>
          </p:cNvPr>
          <p:cNvSpPr>
            <a:spLocks noGrp="1"/>
          </p:cNvSpPr>
          <p:nvPr>
            <p:ph type="body" orient="vert" idx="1"/>
          </p:nvPr>
        </p:nvSpPr>
        <p:spPr>
          <a:xfrm>
            <a:off x="2846388" y="7188200"/>
            <a:ext cx="35707637" cy="17130713"/>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B3560C1-E794-4D9A-A769-C650AB7FA891}"/>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5" name="Segnaposto piè di pagina 4">
            <a:extLst>
              <a:ext uri="{FF2B5EF4-FFF2-40B4-BE49-F238E27FC236}">
                <a16:creationId xmlns:a16="http://schemas.microsoft.com/office/drawing/2014/main" id="{A5B23337-F52B-444D-9F99-F5C812E2AD43}"/>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7C9DD47C-6911-4DFC-955F-15C006E61DB3}"/>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4002527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4C7ACDF-25EC-40DF-9EF8-0B4E0DAFFF0F}"/>
              </a:ext>
            </a:extLst>
          </p:cNvPr>
          <p:cNvSpPr>
            <a:spLocks noGrp="1"/>
          </p:cNvSpPr>
          <p:nvPr>
            <p:ph type="title" orient="vert"/>
          </p:nvPr>
        </p:nvSpPr>
        <p:spPr>
          <a:xfrm>
            <a:off x="29627513" y="1438275"/>
            <a:ext cx="8926512" cy="22880638"/>
          </a:xfrm>
          <a:prstGeom prst="rect">
            <a:avLst/>
          </a:prstGeo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51A01DE-6352-4EBE-BE7C-9252B1748C6C}"/>
              </a:ext>
            </a:extLst>
          </p:cNvPr>
          <p:cNvSpPr>
            <a:spLocks noGrp="1"/>
          </p:cNvSpPr>
          <p:nvPr>
            <p:ph type="body" orient="vert" idx="1"/>
          </p:nvPr>
        </p:nvSpPr>
        <p:spPr>
          <a:xfrm>
            <a:off x="2846388" y="1438275"/>
            <a:ext cx="26628725" cy="22880638"/>
          </a:xfrm>
          <a:prstGeom prst="rect">
            <a:avLst/>
          </a:prstGeo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19609D-D3BB-4EA6-BD7B-C43D49359361}"/>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5" name="Segnaposto piè di pagina 4">
            <a:extLst>
              <a:ext uri="{FF2B5EF4-FFF2-40B4-BE49-F238E27FC236}">
                <a16:creationId xmlns:a16="http://schemas.microsoft.com/office/drawing/2014/main" id="{AB9C43B7-4354-4BF1-93BF-DCEAC4BBA02B}"/>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EE7F2CD7-A09B-4DC7-9457-C95E669AE833}"/>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3585406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C70708-C655-4C0C-A006-265FFCCCE6B0}"/>
              </a:ext>
            </a:extLst>
          </p:cNvPr>
          <p:cNvSpPr>
            <a:spLocks noGrp="1"/>
          </p:cNvSpPr>
          <p:nvPr>
            <p:ph type="title"/>
          </p:nvPr>
        </p:nvSpPr>
        <p:spPr>
          <a:xfrm>
            <a:off x="2846388" y="1438275"/>
            <a:ext cx="35707637" cy="521811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B6E87AB-4453-41B4-AEFD-691BFAAFDDA0}"/>
              </a:ext>
            </a:extLst>
          </p:cNvPr>
          <p:cNvSpPr>
            <a:spLocks noGrp="1"/>
          </p:cNvSpPr>
          <p:nvPr>
            <p:ph idx="1"/>
          </p:nvPr>
        </p:nvSpPr>
        <p:spPr>
          <a:xfrm>
            <a:off x="2846388" y="7188200"/>
            <a:ext cx="35707637" cy="17130713"/>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4F8C6B6-7AB3-41ED-9661-9E66B2FD48A3}"/>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5" name="Segnaposto piè di pagina 4">
            <a:extLst>
              <a:ext uri="{FF2B5EF4-FFF2-40B4-BE49-F238E27FC236}">
                <a16:creationId xmlns:a16="http://schemas.microsoft.com/office/drawing/2014/main" id="{0A09E1C0-EEDA-4FBA-ACE4-FF6A2779BD25}"/>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8AC6220-935B-4FFF-94FD-BEB21C765653}"/>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59541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F4DCEC-4E05-4040-88BF-2D43D82E4607}"/>
              </a:ext>
            </a:extLst>
          </p:cNvPr>
          <p:cNvSpPr>
            <a:spLocks noGrp="1"/>
          </p:cNvSpPr>
          <p:nvPr>
            <p:ph type="title"/>
          </p:nvPr>
        </p:nvSpPr>
        <p:spPr>
          <a:xfrm>
            <a:off x="2824163" y="6731000"/>
            <a:ext cx="35707637" cy="11231563"/>
          </a:xfrm>
          <a:prstGeom prst="rect">
            <a:avLst/>
          </a:prstGeo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6F9CA9E-DA7C-4E1E-9E1B-D8F511A08294}"/>
              </a:ext>
            </a:extLst>
          </p:cNvPr>
          <p:cNvSpPr>
            <a:spLocks noGrp="1"/>
          </p:cNvSpPr>
          <p:nvPr>
            <p:ph type="body" idx="1"/>
          </p:nvPr>
        </p:nvSpPr>
        <p:spPr>
          <a:xfrm>
            <a:off x="2824163" y="18068925"/>
            <a:ext cx="35707637" cy="5905500"/>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CE286FD-A9E3-47BB-B580-CE5282A42C5F}"/>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5" name="Segnaposto piè di pagina 4">
            <a:extLst>
              <a:ext uri="{FF2B5EF4-FFF2-40B4-BE49-F238E27FC236}">
                <a16:creationId xmlns:a16="http://schemas.microsoft.com/office/drawing/2014/main" id="{78D6B4D4-D1E9-4424-9BEE-F771F8F0FC96}"/>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77A93D1A-0897-479B-8C7E-6DF9527C2603}"/>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1247147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78D43F-6BEF-49A8-89E8-166E3AC8BEED}"/>
              </a:ext>
            </a:extLst>
          </p:cNvPr>
          <p:cNvSpPr>
            <a:spLocks noGrp="1"/>
          </p:cNvSpPr>
          <p:nvPr>
            <p:ph type="title"/>
          </p:nvPr>
        </p:nvSpPr>
        <p:spPr>
          <a:xfrm>
            <a:off x="2846388" y="1438275"/>
            <a:ext cx="35707637" cy="5218113"/>
          </a:xfrm>
          <a:prstGeom prst="rect">
            <a:avLst/>
          </a:prstGeom>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7F80D91-3735-48B1-AB0D-DDA741860316}"/>
              </a:ext>
            </a:extLst>
          </p:cNvPr>
          <p:cNvSpPr>
            <a:spLocks noGrp="1"/>
          </p:cNvSpPr>
          <p:nvPr>
            <p:ph sz="half" idx="1"/>
          </p:nvPr>
        </p:nvSpPr>
        <p:spPr>
          <a:xfrm>
            <a:off x="2846388" y="7188200"/>
            <a:ext cx="17776825" cy="17130713"/>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2689835-A5F9-455C-98DB-F3CCC249B435}"/>
              </a:ext>
            </a:extLst>
          </p:cNvPr>
          <p:cNvSpPr>
            <a:spLocks noGrp="1"/>
          </p:cNvSpPr>
          <p:nvPr>
            <p:ph sz="half" idx="2"/>
          </p:nvPr>
        </p:nvSpPr>
        <p:spPr>
          <a:xfrm>
            <a:off x="20775613" y="7188200"/>
            <a:ext cx="17778412" cy="17130713"/>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FAD7FEC-2ED9-4818-978C-680A4F0233DD}"/>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6" name="Segnaposto piè di pagina 5">
            <a:extLst>
              <a:ext uri="{FF2B5EF4-FFF2-40B4-BE49-F238E27FC236}">
                <a16:creationId xmlns:a16="http://schemas.microsoft.com/office/drawing/2014/main" id="{DEB9EB94-27A8-4DD1-8C20-7E4AF1590E56}"/>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3A3313F3-E069-47CB-B01A-9AC214A7E73F}"/>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4206083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06E822-1218-4D4C-A8CD-1C884C6A2701}"/>
              </a:ext>
            </a:extLst>
          </p:cNvPr>
          <p:cNvSpPr>
            <a:spLocks noGrp="1"/>
          </p:cNvSpPr>
          <p:nvPr>
            <p:ph type="title"/>
          </p:nvPr>
        </p:nvSpPr>
        <p:spPr>
          <a:xfrm>
            <a:off x="2851150" y="1438275"/>
            <a:ext cx="35707638" cy="5218113"/>
          </a:xfrm>
          <a:prstGeom prst="rect">
            <a:avLst/>
          </a:prstGeo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6E4888D-495A-47F5-995E-24C3025954E3}"/>
              </a:ext>
            </a:extLst>
          </p:cNvPr>
          <p:cNvSpPr>
            <a:spLocks noGrp="1"/>
          </p:cNvSpPr>
          <p:nvPr>
            <p:ph type="body" idx="1"/>
          </p:nvPr>
        </p:nvSpPr>
        <p:spPr>
          <a:xfrm>
            <a:off x="2851150" y="6618288"/>
            <a:ext cx="17514888" cy="3244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087BCA1-FECE-4E30-905E-2AE366E2FB35}"/>
              </a:ext>
            </a:extLst>
          </p:cNvPr>
          <p:cNvSpPr>
            <a:spLocks noGrp="1"/>
          </p:cNvSpPr>
          <p:nvPr>
            <p:ph sz="half" idx="2"/>
          </p:nvPr>
        </p:nvSpPr>
        <p:spPr>
          <a:xfrm>
            <a:off x="2851150" y="9863138"/>
            <a:ext cx="17514888" cy="14506575"/>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B438E2B-7AD0-45E9-A1E2-FAFFE4F88E13}"/>
              </a:ext>
            </a:extLst>
          </p:cNvPr>
          <p:cNvSpPr>
            <a:spLocks noGrp="1"/>
          </p:cNvSpPr>
          <p:nvPr>
            <p:ph type="body" sz="quarter" idx="3"/>
          </p:nvPr>
        </p:nvSpPr>
        <p:spPr>
          <a:xfrm>
            <a:off x="20958175" y="6618288"/>
            <a:ext cx="17600613" cy="3244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4096BED-A2F7-4381-BB70-1F706E2B851D}"/>
              </a:ext>
            </a:extLst>
          </p:cNvPr>
          <p:cNvSpPr>
            <a:spLocks noGrp="1"/>
          </p:cNvSpPr>
          <p:nvPr>
            <p:ph sz="quarter" idx="4"/>
          </p:nvPr>
        </p:nvSpPr>
        <p:spPr>
          <a:xfrm>
            <a:off x="20958175" y="9863138"/>
            <a:ext cx="17600613" cy="14506575"/>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0EFC199-2658-4A67-A0D7-6A2EC4D13869}"/>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8" name="Segnaposto piè di pagina 7">
            <a:extLst>
              <a:ext uri="{FF2B5EF4-FFF2-40B4-BE49-F238E27FC236}">
                <a16:creationId xmlns:a16="http://schemas.microsoft.com/office/drawing/2014/main" id="{F8A29A8C-AB55-4C13-BC69-9EA8227DC5E0}"/>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9" name="Segnaposto numero diapositiva 8">
            <a:extLst>
              <a:ext uri="{FF2B5EF4-FFF2-40B4-BE49-F238E27FC236}">
                <a16:creationId xmlns:a16="http://schemas.microsoft.com/office/drawing/2014/main" id="{B54035A1-4D7D-436D-B54A-2818B16B2203}"/>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357172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854F06-EA0F-48FE-98D5-9E62CCD5CECF}"/>
              </a:ext>
            </a:extLst>
          </p:cNvPr>
          <p:cNvSpPr>
            <a:spLocks noGrp="1"/>
          </p:cNvSpPr>
          <p:nvPr>
            <p:ph type="title"/>
          </p:nvPr>
        </p:nvSpPr>
        <p:spPr>
          <a:xfrm>
            <a:off x="2846388" y="1438275"/>
            <a:ext cx="35707637" cy="5218113"/>
          </a:xfrm>
          <a:prstGeom prst="rect">
            <a:avLst/>
          </a:prstGeo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1A58684-3425-4F0B-B8B0-DBAA3C452D14}"/>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4" name="Segnaposto piè di pagina 3">
            <a:extLst>
              <a:ext uri="{FF2B5EF4-FFF2-40B4-BE49-F238E27FC236}">
                <a16:creationId xmlns:a16="http://schemas.microsoft.com/office/drawing/2014/main" id="{9B9B25A6-FC72-491E-ACE3-4F7DAA19B446}"/>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5" name="Segnaposto numero diapositiva 4">
            <a:extLst>
              <a:ext uri="{FF2B5EF4-FFF2-40B4-BE49-F238E27FC236}">
                <a16:creationId xmlns:a16="http://schemas.microsoft.com/office/drawing/2014/main" id="{60764E8A-ADAA-4B97-A30A-A64FDA0A959B}"/>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187108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162027A-F61C-4925-B797-FA44670743AF}"/>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3" name="Segnaposto piè di pagina 2">
            <a:extLst>
              <a:ext uri="{FF2B5EF4-FFF2-40B4-BE49-F238E27FC236}">
                <a16:creationId xmlns:a16="http://schemas.microsoft.com/office/drawing/2014/main" id="{5372ABB8-5AD0-440B-B080-09CF76ADA88B}"/>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4" name="Segnaposto numero diapositiva 3">
            <a:extLst>
              <a:ext uri="{FF2B5EF4-FFF2-40B4-BE49-F238E27FC236}">
                <a16:creationId xmlns:a16="http://schemas.microsoft.com/office/drawing/2014/main" id="{FFF31DBB-EA43-4DEE-8634-294931FF8277}"/>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1403206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1FCFBE-74C5-49FD-BAEE-4CCAA88A3581}"/>
              </a:ext>
            </a:extLst>
          </p:cNvPr>
          <p:cNvSpPr>
            <a:spLocks noGrp="1"/>
          </p:cNvSpPr>
          <p:nvPr>
            <p:ph type="title"/>
          </p:nvPr>
        </p:nvSpPr>
        <p:spPr>
          <a:xfrm>
            <a:off x="2851150" y="1800225"/>
            <a:ext cx="13352463" cy="6299200"/>
          </a:xfrm>
          <a:prstGeom prst="rect">
            <a:avLst/>
          </a:prstGeo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6E4CCB3-E41E-4ACA-8C71-22F24185AAFC}"/>
              </a:ext>
            </a:extLst>
          </p:cNvPr>
          <p:cNvSpPr>
            <a:spLocks noGrp="1"/>
          </p:cNvSpPr>
          <p:nvPr>
            <p:ph idx="1"/>
          </p:nvPr>
        </p:nvSpPr>
        <p:spPr>
          <a:xfrm>
            <a:off x="17600613" y="3887788"/>
            <a:ext cx="20958175" cy="1918811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EF1CE3E5-617C-444D-94E4-09C24889C267}"/>
              </a:ext>
            </a:extLst>
          </p:cNvPr>
          <p:cNvSpPr>
            <a:spLocks noGrp="1"/>
          </p:cNvSpPr>
          <p:nvPr>
            <p:ph type="body" sz="half" idx="2"/>
          </p:nvPr>
        </p:nvSpPr>
        <p:spPr>
          <a:xfrm>
            <a:off x="2851150" y="8099425"/>
            <a:ext cx="13352463" cy="150066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C9AFD96-3D1D-4945-BCE3-17B0E3126600}"/>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6" name="Segnaposto piè di pagina 5">
            <a:extLst>
              <a:ext uri="{FF2B5EF4-FFF2-40B4-BE49-F238E27FC236}">
                <a16:creationId xmlns:a16="http://schemas.microsoft.com/office/drawing/2014/main" id="{57F576B9-854E-43F3-92D5-176B6BF2735A}"/>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0F35B7E1-C802-46FF-BD46-0528F54754DC}"/>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3015795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A5C9B3-480B-4EBD-B19C-FB6BA9740625}"/>
              </a:ext>
            </a:extLst>
          </p:cNvPr>
          <p:cNvSpPr>
            <a:spLocks noGrp="1"/>
          </p:cNvSpPr>
          <p:nvPr>
            <p:ph type="title"/>
          </p:nvPr>
        </p:nvSpPr>
        <p:spPr>
          <a:xfrm>
            <a:off x="2851150" y="1800225"/>
            <a:ext cx="13352463" cy="6299200"/>
          </a:xfrm>
          <a:prstGeom prst="rect">
            <a:avLst/>
          </a:prstGeo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F46CE62-A7C9-4F17-8D21-947FF8673E88}"/>
              </a:ext>
            </a:extLst>
          </p:cNvPr>
          <p:cNvSpPr>
            <a:spLocks noGrp="1"/>
          </p:cNvSpPr>
          <p:nvPr>
            <p:ph type="pic" idx="1"/>
          </p:nvPr>
        </p:nvSpPr>
        <p:spPr>
          <a:xfrm>
            <a:off x="17600613" y="3887788"/>
            <a:ext cx="20958175" cy="1918811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E46982E-7E06-4476-9293-B00D60B4569A}"/>
              </a:ext>
            </a:extLst>
          </p:cNvPr>
          <p:cNvSpPr>
            <a:spLocks noGrp="1"/>
          </p:cNvSpPr>
          <p:nvPr>
            <p:ph type="body" sz="half" idx="2"/>
          </p:nvPr>
        </p:nvSpPr>
        <p:spPr>
          <a:xfrm>
            <a:off x="2851150" y="8099425"/>
            <a:ext cx="13352463" cy="150066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03F5240-6165-4634-80F5-25260B82EA41}"/>
              </a:ext>
            </a:extLst>
          </p:cNvPr>
          <p:cNvSpPr>
            <a:spLocks noGrp="1"/>
          </p:cNvSpPr>
          <p:nvPr>
            <p:ph type="dt" sz="half" idx="10"/>
          </p:nvPr>
        </p:nvSpPr>
        <p:spPr>
          <a:xfrm>
            <a:off x="2846388" y="25025350"/>
            <a:ext cx="9315450" cy="1436688"/>
          </a:xfrm>
          <a:prstGeom prst="rect">
            <a:avLst/>
          </a:prstGeom>
        </p:spPr>
        <p:txBody>
          <a:bodyPr/>
          <a:lstStyle/>
          <a:p>
            <a:fld id="{4E68B673-316B-4BD6-A7E7-C87F56A407B6}" type="datetimeFigureOut">
              <a:rPr lang="it-IT" smtClean="0"/>
              <a:t>19/03/2021</a:t>
            </a:fld>
            <a:endParaRPr lang="it-IT"/>
          </a:p>
        </p:txBody>
      </p:sp>
      <p:sp>
        <p:nvSpPr>
          <p:cNvPr id="6" name="Segnaposto piè di pagina 5">
            <a:extLst>
              <a:ext uri="{FF2B5EF4-FFF2-40B4-BE49-F238E27FC236}">
                <a16:creationId xmlns:a16="http://schemas.microsoft.com/office/drawing/2014/main" id="{A18B30D4-9862-4733-919F-65433982D916}"/>
              </a:ext>
            </a:extLst>
          </p:cNvPr>
          <p:cNvSpPr>
            <a:spLocks noGrp="1"/>
          </p:cNvSpPr>
          <p:nvPr>
            <p:ph type="ftr" sz="quarter" idx="11"/>
          </p:nvPr>
        </p:nvSpPr>
        <p:spPr>
          <a:xfrm>
            <a:off x="13714413" y="25025350"/>
            <a:ext cx="13971587" cy="1436688"/>
          </a:xfrm>
          <a:prstGeom prst="rect">
            <a:avLst/>
          </a:prstGeom>
        </p:spPr>
        <p:txBody>
          <a:bodyPr/>
          <a:lstStyle/>
          <a:p>
            <a:endParaRPr lang="it-IT"/>
          </a:p>
        </p:txBody>
      </p:sp>
      <p:sp>
        <p:nvSpPr>
          <p:cNvPr id="7" name="Segnaposto numero diapositiva 6">
            <a:extLst>
              <a:ext uri="{FF2B5EF4-FFF2-40B4-BE49-F238E27FC236}">
                <a16:creationId xmlns:a16="http://schemas.microsoft.com/office/drawing/2014/main" id="{880114B9-2F81-4E67-86B9-21982C342EA0}"/>
              </a:ext>
            </a:extLst>
          </p:cNvPr>
          <p:cNvSpPr>
            <a:spLocks noGrp="1"/>
          </p:cNvSpPr>
          <p:nvPr>
            <p:ph type="sldNum" sz="quarter" idx="12"/>
          </p:nvPr>
        </p:nvSpPr>
        <p:spPr>
          <a:xfrm>
            <a:off x="29238575" y="25025350"/>
            <a:ext cx="9315450" cy="1436688"/>
          </a:xfrm>
          <a:prstGeom prst="rect">
            <a:avLst/>
          </a:prstGeom>
        </p:spPr>
        <p:txBody>
          <a:bodyPr/>
          <a:lstStyle/>
          <a:p>
            <a:fld id="{1839ADDC-5ADB-4CDF-A0B6-85E94471652C}" type="slidenum">
              <a:rPr lang="it-IT" smtClean="0"/>
              <a:t>‹N›</a:t>
            </a:fld>
            <a:endParaRPr lang="it-IT"/>
          </a:p>
        </p:txBody>
      </p:sp>
    </p:spTree>
    <p:extLst>
      <p:ext uri="{BB962C8B-B14F-4D97-AF65-F5344CB8AC3E}">
        <p14:creationId xmlns:p14="http://schemas.microsoft.com/office/powerpoint/2010/main" val="66227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alphaModFix amt="78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9322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26" Type="http://schemas.openxmlformats.org/officeDocument/2006/relationships/image" Target="../media/image24.svg"/><Relationship Id="rId3" Type="http://schemas.openxmlformats.org/officeDocument/2006/relationships/image" Target="../media/image1.jpg"/><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tif"/><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svg"/><Relationship Id="rId23" Type="http://schemas.openxmlformats.org/officeDocument/2006/relationships/image" Target="../media/image21.png"/><Relationship Id="rId28" Type="http://schemas.openxmlformats.org/officeDocument/2006/relationships/image" Target="../media/image26.sv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jp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svg"/><Relationship Id="rId27"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Immagine 17" descr="Immagine che contiene montagna, natura, valle, burrone&#10;&#10;Descrizione generata automaticamente">
            <a:extLst>
              <a:ext uri="{FF2B5EF4-FFF2-40B4-BE49-F238E27FC236}">
                <a16:creationId xmlns:a16="http://schemas.microsoft.com/office/drawing/2014/main" id="{06D218FA-B7FE-4C35-81A5-0FA3E97565DF}"/>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0629" r="12896"/>
          <a:stretch/>
        </p:blipFill>
        <p:spPr>
          <a:xfrm>
            <a:off x="0" y="-22871"/>
            <a:ext cx="41400412" cy="27068359"/>
          </a:xfrm>
          <a:prstGeom prst="rect">
            <a:avLst/>
          </a:prstGeom>
        </p:spPr>
      </p:pic>
      <p:pic>
        <p:nvPicPr>
          <p:cNvPr id="4" name="Immagine 3" descr="Immagine che contiene mappa&#10;&#10;Descrizione generata automaticamente">
            <a:extLst>
              <a:ext uri="{FF2B5EF4-FFF2-40B4-BE49-F238E27FC236}">
                <a16:creationId xmlns:a16="http://schemas.microsoft.com/office/drawing/2014/main" id="{21261C84-1616-48AC-B69D-FE3346415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417" y="3023342"/>
            <a:ext cx="9382006" cy="6669096"/>
          </a:xfrm>
          <a:prstGeom prst="rect">
            <a:avLst/>
          </a:prstGeom>
          <a:ln w="12700">
            <a:solidFill>
              <a:schemeClr val="tx1"/>
            </a:solidFill>
          </a:ln>
        </p:spPr>
      </p:pic>
      <p:pic>
        <p:nvPicPr>
          <p:cNvPr id="6" name="Elemento grafico 5" descr="Indicatore con riempimento a tinta unita">
            <a:extLst>
              <a:ext uri="{FF2B5EF4-FFF2-40B4-BE49-F238E27FC236}">
                <a16:creationId xmlns:a16="http://schemas.microsoft.com/office/drawing/2014/main" id="{6E5DD734-5608-4C9A-8ACE-6BE341FE6B3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06489" y="9741424"/>
            <a:ext cx="869856" cy="869856"/>
          </a:xfrm>
          <a:prstGeom prst="rect">
            <a:avLst/>
          </a:prstGeom>
        </p:spPr>
      </p:pic>
      <p:pic>
        <p:nvPicPr>
          <p:cNvPr id="7" name="Elemento grafico 6" descr="Scena di autostrada con riempimento a tinta unita">
            <a:extLst>
              <a:ext uri="{FF2B5EF4-FFF2-40B4-BE49-F238E27FC236}">
                <a16:creationId xmlns:a16="http://schemas.microsoft.com/office/drawing/2014/main" id="{1A3D3161-61DB-4BFF-8B21-485A9D1E4A0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549967" y="9692438"/>
            <a:ext cx="869856" cy="869856"/>
          </a:xfrm>
          <a:prstGeom prst="rect">
            <a:avLst/>
          </a:prstGeom>
        </p:spPr>
      </p:pic>
      <p:pic>
        <p:nvPicPr>
          <p:cNvPr id="8" name="Immagine 7">
            <a:extLst>
              <a:ext uri="{FF2B5EF4-FFF2-40B4-BE49-F238E27FC236}">
                <a16:creationId xmlns:a16="http://schemas.microsoft.com/office/drawing/2014/main" id="{D80B5949-7B35-4130-A88D-F79741E656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54147" y="15376440"/>
            <a:ext cx="9000000" cy="6568759"/>
          </a:xfrm>
          <a:prstGeom prst="rect">
            <a:avLst/>
          </a:prstGeom>
          <a:ln w="12700">
            <a:solidFill>
              <a:schemeClr val="tx1"/>
            </a:solidFill>
          </a:ln>
        </p:spPr>
      </p:pic>
      <p:pic>
        <p:nvPicPr>
          <p:cNvPr id="9" name="Immagine 8">
            <a:extLst>
              <a:ext uri="{FF2B5EF4-FFF2-40B4-BE49-F238E27FC236}">
                <a16:creationId xmlns:a16="http://schemas.microsoft.com/office/drawing/2014/main" id="{213576A4-FE7F-4ED9-9FB9-CA27BC53E5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1417" y="15368913"/>
            <a:ext cx="9000000" cy="6332697"/>
          </a:xfrm>
          <a:prstGeom prst="rect">
            <a:avLst/>
          </a:prstGeom>
          <a:ln w="12700">
            <a:solidFill>
              <a:schemeClr val="tx1"/>
            </a:solidFill>
          </a:ln>
        </p:spPr>
      </p:pic>
      <p:sp>
        <p:nvSpPr>
          <p:cNvPr id="10" name="CasellaDiTesto 9">
            <a:extLst>
              <a:ext uri="{FF2B5EF4-FFF2-40B4-BE49-F238E27FC236}">
                <a16:creationId xmlns:a16="http://schemas.microsoft.com/office/drawing/2014/main" id="{8D63163B-6816-454D-8A39-B7193550FA41}"/>
              </a:ext>
            </a:extLst>
          </p:cNvPr>
          <p:cNvSpPr txBox="1"/>
          <p:nvPr/>
        </p:nvSpPr>
        <p:spPr>
          <a:xfrm>
            <a:off x="0" y="343998"/>
            <a:ext cx="41400413" cy="707886"/>
          </a:xfrm>
          <a:prstGeom prst="rect">
            <a:avLst/>
          </a:prstGeom>
          <a:noFill/>
        </p:spPr>
        <p:txBody>
          <a:bodyPr wrap="square" rtlCol="0">
            <a:spAutoFit/>
          </a:bodyPr>
          <a:lstStyle/>
          <a:p>
            <a:pPr algn="ctr"/>
            <a:r>
              <a:rPr lang="en-GB" sz="4000" b="1" dirty="0">
                <a:latin typeface="Lucida Sans Unicode" panose="020B0602030504020204" pitchFamily="34" charset="0"/>
                <a:cs typeface="Lucida Sans Unicode" panose="020B0602030504020204" pitchFamily="34" charset="0"/>
              </a:rPr>
              <a:t>Remote sensing for the future: use of snow cover images to predict hydrology of mountain areas under climate change. The case study of the Lake Como catchment</a:t>
            </a:r>
          </a:p>
        </p:txBody>
      </p:sp>
      <p:sp>
        <p:nvSpPr>
          <p:cNvPr id="11" name="CasellaDiTesto 10">
            <a:extLst>
              <a:ext uri="{FF2B5EF4-FFF2-40B4-BE49-F238E27FC236}">
                <a16:creationId xmlns:a16="http://schemas.microsoft.com/office/drawing/2014/main" id="{EFB5BE12-03C6-4DC5-87F6-08CC8C579556}"/>
              </a:ext>
            </a:extLst>
          </p:cNvPr>
          <p:cNvSpPr txBox="1"/>
          <p:nvPr/>
        </p:nvSpPr>
        <p:spPr>
          <a:xfrm>
            <a:off x="597672" y="10652448"/>
            <a:ext cx="9043745" cy="3477875"/>
          </a:xfrm>
          <a:prstGeom prst="rect">
            <a:avLst/>
          </a:prstGeom>
          <a:solidFill>
            <a:srgbClr val="FFFFFF">
              <a:alpha val="74902"/>
            </a:srgbClr>
          </a:solidFill>
        </p:spPr>
        <p:txBody>
          <a:bodyPr wrap="square" rtlCol="0">
            <a:spAutoFit/>
          </a:bodyPr>
          <a:lstStyle/>
          <a:p>
            <a:pPr algn="ctr"/>
            <a:r>
              <a:rPr lang="it-IT" sz="2000" b="1" dirty="0">
                <a:latin typeface="Lucida Sans Unicode" panose="020B0602030504020204" pitchFamily="34" charset="0"/>
                <a:cs typeface="Lucida Sans Unicode" panose="020B0602030504020204" pitchFamily="34" charset="0"/>
              </a:rPr>
              <a:t>Study area:</a:t>
            </a:r>
          </a:p>
          <a:p>
            <a:pPr algn="just"/>
            <a:r>
              <a:rPr lang="en-US" sz="2000" i="0" dirty="0">
                <a:solidFill>
                  <a:srgbClr val="222222"/>
                </a:solidFill>
                <a:effectLst/>
                <a:latin typeface="Lucida Sans Unicode" panose="020B0602030504020204" pitchFamily="34" charset="0"/>
                <a:cs typeface="Lucida Sans Unicode" panose="020B0602030504020204" pitchFamily="34" charset="0"/>
              </a:rPr>
              <a:t>Lake Como is the third largest lake of Italy with an estimated volume of 23.4 km</a:t>
            </a:r>
            <a:r>
              <a:rPr lang="en-US" sz="2000" i="0" baseline="30000" dirty="0">
                <a:solidFill>
                  <a:srgbClr val="222222"/>
                </a:solidFill>
                <a:effectLst/>
                <a:latin typeface="Lucida Sans Unicode" panose="020B0602030504020204" pitchFamily="34" charset="0"/>
                <a:cs typeface="Lucida Sans Unicode" panose="020B0602030504020204" pitchFamily="34" charset="0"/>
              </a:rPr>
              <a:t>3</a:t>
            </a:r>
            <a:r>
              <a:rPr lang="en-US" sz="2000" i="0" dirty="0">
                <a:solidFill>
                  <a:srgbClr val="222222"/>
                </a:solidFill>
                <a:effectLst/>
                <a:latin typeface="Lucida Sans Unicode" panose="020B0602030504020204" pitchFamily="34" charset="0"/>
                <a:cs typeface="Lucida Sans Unicode" panose="020B0602030504020204" pitchFamily="34" charset="0"/>
              </a:rPr>
              <a:t>. </a:t>
            </a:r>
            <a:r>
              <a:rPr lang="en-US" sz="2000" dirty="0">
                <a:solidFill>
                  <a:srgbClr val="222222"/>
                </a:solidFill>
                <a:latin typeface="Lucida Sans Unicode" panose="020B0602030504020204" pitchFamily="34" charset="0"/>
                <a:cs typeface="Lucida Sans Unicode" panose="020B0602030504020204" pitchFamily="34" charset="0"/>
              </a:rPr>
              <a:t>I</a:t>
            </a:r>
            <a:r>
              <a:rPr lang="en-US" sz="2000" i="0" dirty="0">
                <a:solidFill>
                  <a:srgbClr val="222222"/>
                </a:solidFill>
                <a:effectLst/>
                <a:latin typeface="Lucida Sans Unicode" panose="020B0602030504020204" pitchFamily="34" charset="0"/>
                <a:cs typeface="Lucida Sans Unicode" panose="020B0602030504020204" pitchFamily="34" charset="0"/>
              </a:rPr>
              <a:t>ts contributing catchment has an area of 4438 km</a:t>
            </a:r>
            <a:r>
              <a:rPr lang="en-US" sz="2000" i="0" baseline="30000" dirty="0">
                <a:solidFill>
                  <a:srgbClr val="222222"/>
                </a:solidFill>
                <a:effectLst/>
                <a:latin typeface="Lucida Sans Unicode" panose="020B0602030504020204" pitchFamily="34" charset="0"/>
                <a:cs typeface="Lucida Sans Unicode" panose="020B0602030504020204" pitchFamily="34" charset="0"/>
              </a:rPr>
              <a:t>2</a:t>
            </a:r>
            <a:r>
              <a:rPr lang="en-US" sz="2000" i="0" dirty="0">
                <a:solidFill>
                  <a:srgbClr val="222222"/>
                </a:solidFill>
                <a:effectLst/>
                <a:latin typeface="Lucida Sans Unicode" panose="020B0602030504020204" pitchFamily="34" charset="0"/>
                <a:cs typeface="Lucida Sans Unicode" panose="020B0602030504020204" pitchFamily="34" charset="0"/>
              </a:rPr>
              <a:t> divided between Lombardy (Italy) and the Canton of Grison (</a:t>
            </a:r>
            <a:r>
              <a:rPr lang="en-US" sz="2000" dirty="0">
                <a:solidFill>
                  <a:srgbClr val="222222"/>
                </a:solidFill>
                <a:latin typeface="Lucida Sans Unicode" panose="020B0602030504020204" pitchFamily="34" charset="0"/>
                <a:cs typeface="Lucida Sans Unicode" panose="020B0602030504020204" pitchFamily="34" charset="0"/>
              </a:rPr>
              <a:t>S</a:t>
            </a:r>
            <a:r>
              <a:rPr lang="en-US" sz="2000" i="0" dirty="0">
                <a:solidFill>
                  <a:srgbClr val="222222"/>
                </a:solidFill>
                <a:effectLst/>
                <a:latin typeface="Lucida Sans Unicode" panose="020B0602030504020204" pitchFamily="34" charset="0"/>
                <a:cs typeface="Lucida Sans Unicode" panose="020B0602030504020204" pitchFamily="34" charset="0"/>
              </a:rPr>
              <a:t>witzerland) and covers a pre-alpine and an alpine territory. The 2.7% of the area is covered by glaciers (i.e., 118 km</a:t>
            </a:r>
            <a:r>
              <a:rPr lang="en-US" sz="2000" baseline="30000" dirty="0">
                <a:solidFill>
                  <a:srgbClr val="222222"/>
                </a:solidFill>
                <a:latin typeface="Lucida Sans Unicode" panose="020B0602030504020204" pitchFamily="34" charset="0"/>
                <a:cs typeface="Lucida Sans Unicode" panose="020B0602030504020204" pitchFamily="34" charset="0"/>
              </a:rPr>
              <a:t>2</a:t>
            </a:r>
            <a:r>
              <a:rPr lang="en-US" sz="2000" i="0" dirty="0">
                <a:solidFill>
                  <a:srgbClr val="222222"/>
                </a:solidFill>
                <a:effectLst/>
                <a:latin typeface="Lucida Sans Unicode" panose="020B0602030504020204" pitchFamily="34" charset="0"/>
                <a:cs typeface="Lucida Sans Unicode" panose="020B0602030504020204" pitchFamily="34" charset="0"/>
              </a:rPr>
              <a:t>). Lake Como is regulated to supply water downstream to irrigated agriculture and to power plants, and to avoid floods on the lake shores. Due to global warming in the last years, the regulation was subjected to conflictive interests of different stakeholders. The Lake Como catchment is strongly exploited for the hydroelectric energy production.</a:t>
            </a:r>
          </a:p>
        </p:txBody>
      </p:sp>
      <p:pic>
        <p:nvPicPr>
          <p:cNvPr id="12" name="Elemento grafico 11" descr="Ingranaggi con riempimento a tinta unita">
            <a:extLst>
              <a:ext uri="{FF2B5EF4-FFF2-40B4-BE49-F238E27FC236}">
                <a16:creationId xmlns:a16="http://schemas.microsoft.com/office/drawing/2014/main" id="{311A6A91-0237-4C81-AE7F-F3DD8FF39715}"/>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65321" y="22718657"/>
            <a:ext cx="869856" cy="869856"/>
          </a:xfrm>
          <a:prstGeom prst="rect">
            <a:avLst/>
          </a:prstGeom>
        </p:spPr>
      </p:pic>
      <p:pic>
        <p:nvPicPr>
          <p:cNvPr id="13" name="Elemento grafico 12" descr="Tendenza al rialzo con riempimento a tinta unita">
            <a:extLst>
              <a:ext uri="{FF2B5EF4-FFF2-40B4-BE49-F238E27FC236}">
                <a16:creationId xmlns:a16="http://schemas.microsoft.com/office/drawing/2014/main" id="{450C8498-E024-4C9B-958F-51A1454E82F9}"/>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913236" y="22705940"/>
            <a:ext cx="869856" cy="869856"/>
          </a:xfrm>
          <a:prstGeom prst="rect">
            <a:avLst/>
          </a:prstGeom>
        </p:spPr>
      </p:pic>
      <p:sp>
        <p:nvSpPr>
          <p:cNvPr id="24" name="CasellaDiTesto 23">
            <a:extLst>
              <a:ext uri="{FF2B5EF4-FFF2-40B4-BE49-F238E27FC236}">
                <a16:creationId xmlns:a16="http://schemas.microsoft.com/office/drawing/2014/main" id="{65350363-E242-46AE-856E-73A09D211994}"/>
              </a:ext>
            </a:extLst>
          </p:cNvPr>
          <p:cNvSpPr txBox="1"/>
          <p:nvPr/>
        </p:nvSpPr>
        <p:spPr>
          <a:xfrm>
            <a:off x="20928378" y="10643167"/>
            <a:ext cx="9824685" cy="4401205"/>
          </a:xfrm>
          <a:prstGeom prst="rect">
            <a:avLst/>
          </a:prstGeom>
          <a:solidFill>
            <a:srgbClr val="FFFFFF">
              <a:alpha val="74902"/>
            </a:srgbClr>
          </a:solidFill>
        </p:spPr>
        <p:txBody>
          <a:bodyPr wrap="square" rtlCol="0">
            <a:spAutoFit/>
          </a:bodyPr>
          <a:lstStyle/>
          <a:p>
            <a:pPr algn="ctr"/>
            <a:r>
              <a:rPr lang="en-GB" sz="2000" b="1" dirty="0" err="1">
                <a:latin typeface="Lucida Sans Unicode" panose="020B0602030504020204" pitchFamily="34" charset="0"/>
                <a:cs typeface="Lucida Sans Unicode" panose="020B0602030504020204" pitchFamily="34" charset="0"/>
              </a:rPr>
              <a:t>Poli</a:t>
            </a:r>
            <a:r>
              <a:rPr lang="en-GB" sz="2000" b="1" dirty="0">
                <a:latin typeface="Lucida Sans Unicode" panose="020B0602030504020204" pitchFamily="34" charset="0"/>
                <a:cs typeface="Lucida Sans Unicode" panose="020B0602030504020204" pitchFamily="34" charset="0"/>
              </a:rPr>
              <a:t>-Hydro model:</a:t>
            </a:r>
          </a:p>
          <a:p>
            <a:pPr algn="just"/>
            <a:r>
              <a:rPr lang="en-GB" sz="2000" dirty="0">
                <a:latin typeface="Lucida Sans Unicode" panose="020B0602030504020204" pitchFamily="34" charset="0"/>
                <a:cs typeface="Lucida Sans Unicode" panose="020B0602030504020204" pitchFamily="34" charset="0"/>
              </a:rPr>
              <a:t>Semi-distributed hydrological model, </a:t>
            </a:r>
            <a:r>
              <a:rPr lang="en-US" sz="2000" dirty="0">
                <a:latin typeface="Lucida Sans Unicode" panose="020B0602030504020204" pitchFamily="34" charset="0"/>
                <a:cs typeface="Lucida Sans Unicode" panose="020B0602030504020204" pitchFamily="34" charset="0"/>
              </a:rPr>
              <a:t>based on the mass conservation equation of the water soil content between two subsequent temporal steps</a:t>
            </a:r>
            <a:endParaRPr lang="en-GB" sz="2000" dirty="0">
              <a:latin typeface="Lucida Sans Unicode" panose="020B0602030504020204" pitchFamily="34" charset="0"/>
              <a:cs typeface="Lucida Sans Unicode" panose="020B0602030504020204" pitchFamily="34" charset="0"/>
            </a:endParaRPr>
          </a:p>
          <a:p>
            <a:pPr algn="ctr"/>
            <a:r>
              <a:rPr lang="en-GB" sz="2000" dirty="0">
                <a:latin typeface="Lucida Sans Unicode" panose="020B0602030504020204" pitchFamily="34" charset="0"/>
                <a:cs typeface="Lucida Sans Unicode" panose="020B0602030504020204" pitchFamily="34" charset="0"/>
              </a:rPr>
              <a:t>S</a:t>
            </a:r>
            <a:r>
              <a:rPr lang="en-GB" sz="2000" baseline="-25000" dirty="0">
                <a:latin typeface="Lucida Sans Unicode" panose="020B0602030504020204" pitchFamily="34" charset="0"/>
                <a:cs typeface="Lucida Sans Unicode" panose="020B0602030504020204" pitchFamily="34" charset="0"/>
              </a:rPr>
              <a:t>t+1</a:t>
            </a:r>
            <a:r>
              <a:rPr lang="en-GB" sz="2000" dirty="0">
                <a:latin typeface="Lucida Sans Unicode" panose="020B0602030504020204" pitchFamily="34" charset="0"/>
                <a:cs typeface="Lucida Sans Unicode" panose="020B0602030504020204" pitchFamily="34" charset="0"/>
              </a:rPr>
              <a:t>=</a:t>
            </a:r>
            <a:r>
              <a:rPr lang="en-GB" sz="2000" dirty="0" err="1">
                <a:latin typeface="Lucida Sans Unicode" panose="020B0602030504020204" pitchFamily="34" charset="0"/>
                <a:cs typeface="Lucida Sans Unicode" panose="020B0602030504020204" pitchFamily="34" charset="0"/>
              </a:rPr>
              <a:t>S</a:t>
            </a:r>
            <a:r>
              <a:rPr lang="en-GB" sz="2000" baseline="-25000" dirty="0" err="1">
                <a:latin typeface="Lucida Sans Unicode" panose="020B0602030504020204" pitchFamily="34" charset="0"/>
                <a:cs typeface="Lucida Sans Unicode" panose="020B0602030504020204" pitchFamily="34" charset="0"/>
              </a:rPr>
              <a:t>t</a:t>
            </a:r>
            <a:r>
              <a:rPr lang="en-GB" sz="2000" dirty="0" err="1">
                <a:latin typeface="Lucida Sans Unicode" panose="020B0602030504020204" pitchFamily="34" charset="0"/>
                <a:cs typeface="Lucida Sans Unicode" panose="020B0602030504020204" pitchFamily="34" charset="0"/>
              </a:rPr>
              <a:t>+M</a:t>
            </a:r>
            <a:r>
              <a:rPr lang="en-GB" sz="2000" baseline="-25000" dirty="0" err="1">
                <a:latin typeface="Lucida Sans Unicode" panose="020B0602030504020204" pitchFamily="34" charset="0"/>
                <a:cs typeface="Lucida Sans Unicode" panose="020B0602030504020204" pitchFamily="34" charset="0"/>
              </a:rPr>
              <a:t>s</a:t>
            </a:r>
            <a:r>
              <a:rPr lang="en-GB" sz="2000" dirty="0" err="1">
                <a:latin typeface="Lucida Sans Unicode" panose="020B0602030504020204" pitchFamily="34" charset="0"/>
                <a:cs typeface="Lucida Sans Unicode" panose="020B0602030504020204" pitchFamily="34" charset="0"/>
              </a:rPr>
              <a:t>+M</a:t>
            </a:r>
            <a:r>
              <a:rPr lang="en-GB" sz="2000" baseline="-25000" dirty="0" err="1">
                <a:latin typeface="Lucida Sans Unicode" panose="020B0602030504020204" pitchFamily="34" charset="0"/>
                <a:cs typeface="Lucida Sans Unicode" panose="020B0602030504020204" pitchFamily="34" charset="0"/>
              </a:rPr>
              <a:t>i</a:t>
            </a:r>
            <a:r>
              <a:rPr lang="en-GB" sz="2000" dirty="0" err="1">
                <a:latin typeface="Lucida Sans Unicode" panose="020B0602030504020204" pitchFamily="34" charset="0"/>
                <a:cs typeface="Lucida Sans Unicode" panose="020B0602030504020204" pitchFamily="34" charset="0"/>
              </a:rPr>
              <a:t>+R-ET-Q</a:t>
            </a:r>
            <a:r>
              <a:rPr lang="en-GB" sz="2000" baseline="-25000" dirty="0" err="1">
                <a:latin typeface="Lucida Sans Unicode" panose="020B0602030504020204" pitchFamily="34" charset="0"/>
                <a:cs typeface="Lucida Sans Unicode" panose="020B0602030504020204" pitchFamily="34" charset="0"/>
              </a:rPr>
              <a:t>s</a:t>
            </a:r>
            <a:r>
              <a:rPr lang="en-GB" sz="2000" dirty="0" err="1">
                <a:latin typeface="Lucida Sans Unicode" panose="020B0602030504020204" pitchFamily="34" charset="0"/>
                <a:cs typeface="Lucida Sans Unicode" panose="020B0602030504020204" pitchFamily="34" charset="0"/>
              </a:rPr>
              <a:t>-Q</a:t>
            </a:r>
            <a:r>
              <a:rPr lang="en-GB" sz="2000" baseline="-25000" dirty="0" err="1">
                <a:latin typeface="Lucida Sans Unicode" panose="020B0602030504020204" pitchFamily="34" charset="0"/>
                <a:cs typeface="Lucida Sans Unicode" panose="020B0602030504020204" pitchFamily="34" charset="0"/>
              </a:rPr>
              <a:t>g</a:t>
            </a:r>
            <a:endParaRPr lang="en-GB" sz="2000" dirty="0">
              <a:latin typeface="Lucida Sans Unicode" panose="020B0602030504020204" pitchFamily="34" charset="0"/>
              <a:cs typeface="Lucida Sans Unicode" panose="020B0602030504020204" pitchFamily="34" charset="0"/>
            </a:endParaRPr>
          </a:p>
          <a:p>
            <a:pPr algn="just"/>
            <a:r>
              <a:rPr lang="en-GB" sz="2000" dirty="0">
                <a:latin typeface="Lucida Sans Unicode" panose="020B0602030504020204" pitchFamily="34" charset="0"/>
                <a:cs typeface="Lucida Sans Unicode" panose="020B0602030504020204" pitchFamily="34" charset="0"/>
              </a:rPr>
              <a:t>Snow and ice melting is simulated using a thermal time accumulation approach and a melt factor [mm/°C/d]:</a:t>
            </a:r>
          </a:p>
          <a:p>
            <a:pPr algn="ctr"/>
            <a:r>
              <a:rPr lang="en-GB" sz="2000" dirty="0" err="1">
                <a:latin typeface="Lucida Sans Unicode" panose="020B0602030504020204" pitchFamily="34" charset="0"/>
                <a:cs typeface="Lucida Sans Unicode" panose="020B0602030504020204" pitchFamily="34" charset="0"/>
              </a:rPr>
              <a:t>M</a:t>
            </a:r>
            <a:r>
              <a:rPr lang="en-GB" sz="2000" baseline="-25000" dirty="0" err="1">
                <a:latin typeface="Lucida Sans Unicode" panose="020B0602030504020204" pitchFamily="34" charset="0"/>
                <a:cs typeface="Lucida Sans Unicode" panose="020B0602030504020204" pitchFamily="34" charset="0"/>
              </a:rPr>
              <a:t>s,i</a:t>
            </a:r>
            <a:r>
              <a:rPr lang="en-GB" sz="2000" dirty="0">
                <a:latin typeface="Lucida Sans Unicode" panose="020B0602030504020204" pitchFamily="34" charset="0"/>
                <a:cs typeface="Lucida Sans Unicode" panose="020B0602030504020204" pitchFamily="34" charset="0"/>
              </a:rPr>
              <a:t>=</a:t>
            </a:r>
            <a:r>
              <a:rPr lang="en-GB" sz="2000" dirty="0" err="1">
                <a:latin typeface="Lucida Sans Unicode" panose="020B0602030504020204" pitchFamily="34" charset="0"/>
                <a:cs typeface="Lucida Sans Unicode" panose="020B0602030504020204" pitchFamily="34" charset="0"/>
              </a:rPr>
              <a:t>DD</a:t>
            </a:r>
            <a:r>
              <a:rPr lang="en-GB" sz="2000" baseline="-25000" dirty="0" err="1">
                <a:latin typeface="Lucida Sans Unicode" panose="020B0602030504020204" pitchFamily="34" charset="0"/>
                <a:cs typeface="Lucida Sans Unicode" panose="020B0602030504020204" pitchFamily="34" charset="0"/>
              </a:rPr>
              <a:t>s,i</a:t>
            </a:r>
            <a:r>
              <a:rPr lang="en-GB" sz="2000" dirty="0">
                <a:latin typeface="Lucida Sans Unicode" panose="020B0602030504020204" pitchFamily="34" charset="0"/>
                <a:cs typeface="Lucida Sans Unicode" panose="020B0602030504020204" pitchFamily="34" charset="0"/>
              </a:rPr>
              <a:t>(T-T</a:t>
            </a:r>
            <a:r>
              <a:rPr lang="en-GB" sz="2000" baseline="-25000" dirty="0">
                <a:latin typeface="Lucida Sans Unicode" panose="020B0602030504020204" pitchFamily="34" charset="0"/>
                <a:cs typeface="Lucida Sans Unicode" panose="020B0602030504020204" pitchFamily="34" charset="0"/>
              </a:rPr>
              <a:t>0</a:t>
            </a:r>
            <a:r>
              <a:rPr lang="en-GB" sz="2000" dirty="0">
                <a:latin typeface="Lucida Sans Unicode" panose="020B0602030504020204" pitchFamily="34" charset="0"/>
                <a:cs typeface="Lucida Sans Unicode" panose="020B0602030504020204" pitchFamily="34" charset="0"/>
              </a:rPr>
              <a:t>)</a:t>
            </a:r>
          </a:p>
          <a:p>
            <a:pPr algn="just"/>
            <a:r>
              <a:rPr lang="en-GB" sz="2000" dirty="0">
                <a:latin typeface="Lucida Sans Unicode" panose="020B0602030504020204" pitchFamily="34" charset="0"/>
                <a:cs typeface="Lucida Sans Unicode" panose="020B0602030504020204" pitchFamily="34" charset="0"/>
              </a:rPr>
              <a:t>The </a:t>
            </a:r>
            <a:r>
              <a:rPr lang="en-GB" sz="2000" dirty="0" err="1">
                <a:latin typeface="Lucida Sans Unicode" panose="020B0602030504020204" pitchFamily="34" charset="0"/>
                <a:cs typeface="Lucida Sans Unicode" panose="020B0602030504020204" pitchFamily="34" charset="0"/>
              </a:rPr>
              <a:t>Poli</a:t>
            </a:r>
            <a:r>
              <a:rPr lang="en-GB" sz="2000" dirty="0">
                <a:latin typeface="Lucida Sans Unicode" panose="020B0602030504020204" pitchFamily="34" charset="0"/>
                <a:cs typeface="Lucida Sans Unicode" panose="020B0602030504020204" pitchFamily="34" charset="0"/>
              </a:rPr>
              <a:t>-Hydro model uses satellite maps also for the definition of the land cover map (Corine Land Cover maps) and the S</a:t>
            </a:r>
            <a:r>
              <a:rPr lang="en-GB" sz="2000" baseline="-25000" dirty="0">
                <a:latin typeface="Lucida Sans Unicode" panose="020B0602030504020204" pitchFamily="34" charset="0"/>
                <a:cs typeface="Lucida Sans Unicode" panose="020B0602030504020204" pitchFamily="34" charset="0"/>
              </a:rPr>
              <a:t>max </a:t>
            </a:r>
            <a:r>
              <a:rPr lang="en-GB" sz="2000" dirty="0">
                <a:latin typeface="Lucida Sans Unicode" panose="020B0602030504020204" pitchFamily="34" charset="0"/>
                <a:cs typeface="Lucida Sans Unicode" panose="020B0602030504020204" pitchFamily="34" charset="0"/>
              </a:rPr>
              <a:t>value, and to create the glaciers mask (GLIMS - Global Land Ice Measurements from Space) to simulate the ice melting and the glaciers dynamics.</a:t>
            </a:r>
          </a:p>
          <a:p>
            <a:pPr algn="just"/>
            <a:r>
              <a:rPr lang="en-GB" sz="2000" dirty="0">
                <a:latin typeface="Lucida Sans Unicode" panose="020B0602030504020204" pitchFamily="34" charset="0"/>
                <a:cs typeface="Lucida Sans Unicode" panose="020B0602030504020204" pitchFamily="34" charset="0"/>
              </a:rPr>
              <a:t>After the model calibration for the control run period 2002-2018, the model is used to simulate future projections of inflow discharge to Lake Como. 3 GCMs and 4 SSPs of the IPCC AR6 are considered for the simulation. </a:t>
            </a:r>
          </a:p>
        </p:txBody>
      </p:sp>
      <p:sp>
        <p:nvSpPr>
          <p:cNvPr id="14" name="CasellaDiTesto 13">
            <a:extLst>
              <a:ext uri="{FF2B5EF4-FFF2-40B4-BE49-F238E27FC236}">
                <a16:creationId xmlns:a16="http://schemas.microsoft.com/office/drawing/2014/main" id="{DD751136-5B74-4AFA-8294-70EB37274DED}"/>
              </a:ext>
            </a:extLst>
          </p:cNvPr>
          <p:cNvSpPr txBox="1"/>
          <p:nvPr/>
        </p:nvSpPr>
        <p:spPr>
          <a:xfrm>
            <a:off x="676359" y="23595968"/>
            <a:ext cx="9000000" cy="1631216"/>
          </a:xfrm>
          <a:prstGeom prst="rect">
            <a:avLst/>
          </a:prstGeom>
          <a:solidFill>
            <a:srgbClr val="FFFFFF">
              <a:alpha val="74902"/>
            </a:srgbClr>
          </a:solidFill>
        </p:spPr>
        <p:txBody>
          <a:bodyPr wrap="square" rtlCol="0">
            <a:spAutoFit/>
          </a:bodyPr>
          <a:lstStyle/>
          <a:p>
            <a:pPr algn="ctr"/>
            <a:r>
              <a:rPr lang="en-GB" sz="2000" b="1" dirty="0">
                <a:latin typeface="Lucida Sans Unicode" panose="020B0602030504020204" pitchFamily="34" charset="0"/>
                <a:cs typeface="Lucida Sans Unicode" panose="020B0602030504020204" pitchFamily="34" charset="0"/>
              </a:rPr>
              <a:t>Model calibration:</a:t>
            </a:r>
          </a:p>
          <a:p>
            <a:pPr algn="just"/>
            <a:r>
              <a:rPr lang="en-GB" sz="2000" dirty="0">
                <a:latin typeface="Lucida Sans Unicode" panose="020B0602030504020204" pitchFamily="34" charset="0"/>
                <a:cs typeface="Lucida Sans Unicode" panose="020B0602030504020204" pitchFamily="34" charset="0"/>
              </a:rPr>
              <a:t>Comparison of simulated and observed inflow discharge to Lake Como for the control run period 2002-2018. Inflow discharge are calculated using the inverse flow routing from data of Lake Como level and outflow discharge.</a:t>
            </a:r>
          </a:p>
        </p:txBody>
      </p:sp>
      <p:sp>
        <p:nvSpPr>
          <p:cNvPr id="15" name="CasellaDiTesto 14">
            <a:extLst>
              <a:ext uri="{FF2B5EF4-FFF2-40B4-BE49-F238E27FC236}">
                <a16:creationId xmlns:a16="http://schemas.microsoft.com/office/drawing/2014/main" id="{FA3713B5-9750-4709-8B5A-B98BF6C082AD}"/>
              </a:ext>
            </a:extLst>
          </p:cNvPr>
          <p:cNvSpPr txBox="1"/>
          <p:nvPr/>
        </p:nvSpPr>
        <p:spPr>
          <a:xfrm>
            <a:off x="31618942" y="10660411"/>
            <a:ext cx="9000000" cy="3170099"/>
          </a:xfrm>
          <a:prstGeom prst="rect">
            <a:avLst/>
          </a:prstGeom>
          <a:solidFill>
            <a:srgbClr val="FFFFFF">
              <a:alpha val="74902"/>
            </a:srgbClr>
          </a:solidFill>
        </p:spPr>
        <p:txBody>
          <a:bodyPr wrap="square" rtlCol="0">
            <a:spAutoFit/>
          </a:bodyPr>
          <a:lstStyle/>
          <a:p>
            <a:pPr algn="ctr"/>
            <a:r>
              <a:rPr lang="en-GB" sz="2000" b="1" dirty="0">
                <a:latin typeface="Lucida Sans Unicode" panose="020B0602030504020204" pitchFamily="34" charset="0"/>
                <a:cs typeface="Lucida Sans Unicode" panose="020B0602030504020204" pitchFamily="34" charset="0"/>
              </a:rPr>
              <a:t>Data campaigns:</a:t>
            </a:r>
          </a:p>
          <a:p>
            <a:pPr algn="just"/>
            <a:r>
              <a:rPr lang="en-GB" sz="2000" dirty="0">
                <a:latin typeface="Lucida Sans Unicode" panose="020B0602030504020204" pitchFamily="34" charset="0"/>
                <a:cs typeface="Lucida Sans Unicode" panose="020B0602030504020204" pitchFamily="34" charset="0"/>
              </a:rPr>
              <a:t>For the calibration of the simulated discharge, data of the </a:t>
            </a:r>
            <a:r>
              <a:rPr lang="en-GB" sz="2000" dirty="0" err="1">
                <a:latin typeface="Lucida Sans Unicode" panose="020B0602030504020204" pitchFamily="34" charset="0"/>
                <a:cs typeface="Lucida Sans Unicode" panose="020B0602030504020204" pitchFamily="34" charset="0"/>
              </a:rPr>
              <a:t>Consorzio</a:t>
            </a:r>
            <a:r>
              <a:rPr lang="en-GB" sz="2000" dirty="0">
                <a:latin typeface="Lucida Sans Unicode" panose="020B0602030504020204" pitchFamily="34" charset="0"/>
                <a:cs typeface="Lucida Sans Unicode" panose="020B0602030504020204" pitchFamily="34" charset="0"/>
              </a:rPr>
              <a:t> </a:t>
            </a:r>
            <a:r>
              <a:rPr lang="en-GB" sz="2000" dirty="0" err="1">
                <a:latin typeface="Lucida Sans Unicode" panose="020B0602030504020204" pitchFamily="34" charset="0"/>
                <a:cs typeface="Lucida Sans Unicode" panose="020B0602030504020204" pitchFamily="34" charset="0"/>
              </a:rPr>
              <a:t>dell’Adda</a:t>
            </a:r>
            <a:r>
              <a:rPr lang="en-GB" sz="2000" dirty="0">
                <a:latin typeface="Lucida Sans Unicode" panose="020B0602030504020204" pitchFamily="34" charset="0"/>
                <a:cs typeface="Lucida Sans Unicode" panose="020B0602030504020204" pitchFamily="34" charset="0"/>
              </a:rPr>
              <a:t> are used, at the closure sections of Fuentes and </a:t>
            </a:r>
            <a:r>
              <a:rPr lang="en-GB" sz="2000" dirty="0" err="1">
                <a:latin typeface="Lucida Sans Unicode" panose="020B0602030504020204" pitchFamily="34" charset="0"/>
                <a:cs typeface="Lucida Sans Unicode" panose="020B0602030504020204" pitchFamily="34" charset="0"/>
              </a:rPr>
              <a:t>Samolaco</a:t>
            </a:r>
            <a:r>
              <a:rPr lang="en-GB" sz="2000" dirty="0">
                <a:latin typeface="Lucida Sans Unicode" panose="020B0602030504020204" pitchFamily="34" charset="0"/>
                <a:cs typeface="Lucida Sans Unicode" panose="020B0602030504020204" pitchFamily="34" charset="0"/>
              </a:rPr>
              <a:t>. Moreover the model is calibrated at the inlet section of Lake Como.</a:t>
            </a:r>
          </a:p>
          <a:p>
            <a:pPr algn="just"/>
            <a:r>
              <a:rPr lang="en-GB" sz="2000" dirty="0">
                <a:latin typeface="Lucida Sans Unicode" panose="020B0602030504020204" pitchFamily="34" charset="0"/>
                <a:cs typeface="Lucida Sans Unicode" panose="020B0602030504020204" pitchFamily="34" charset="0"/>
              </a:rPr>
              <a:t>The working group installed an additional station in </a:t>
            </a:r>
            <a:r>
              <a:rPr lang="en-GB" sz="2000" dirty="0" err="1">
                <a:latin typeface="Lucida Sans Unicode" panose="020B0602030504020204" pitchFamily="34" charset="0"/>
                <a:cs typeface="Lucida Sans Unicode" panose="020B0602030504020204" pitchFamily="34" charset="0"/>
              </a:rPr>
              <a:t>Chiavenna</a:t>
            </a:r>
            <a:r>
              <a:rPr lang="en-GB" sz="2000" dirty="0">
                <a:latin typeface="Lucida Sans Unicode" panose="020B0602030504020204" pitchFamily="34" charset="0"/>
                <a:cs typeface="Lucida Sans Unicode" panose="020B0602030504020204" pitchFamily="34" charset="0"/>
              </a:rPr>
              <a:t> for the monitoring of discharge and solid transport for the GE.RI.KO </a:t>
            </a:r>
            <a:r>
              <a:rPr lang="en-GB" sz="2000" dirty="0" err="1">
                <a:latin typeface="Lucida Sans Unicode" panose="020B0602030504020204" pitchFamily="34" charset="0"/>
                <a:cs typeface="Lucida Sans Unicode" panose="020B0602030504020204" pitchFamily="34" charset="0"/>
              </a:rPr>
              <a:t>Mera</a:t>
            </a:r>
            <a:r>
              <a:rPr lang="en-GB" sz="2000" dirty="0">
                <a:latin typeface="Lucida Sans Unicode" panose="020B0602030504020204" pitchFamily="34" charset="0"/>
                <a:cs typeface="Lucida Sans Unicode" panose="020B0602030504020204" pitchFamily="34" charset="0"/>
              </a:rPr>
              <a:t> project.</a:t>
            </a:r>
          </a:p>
          <a:p>
            <a:pPr algn="just"/>
            <a:r>
              <a:rPr lang="en-GB" sz="2000" dirty="0">
                <a:latin typeface="Lucida Sans Unicode" panose="020B0602030504020204" pitchFamily="34" charset="0"/>
                <a:cs typeface="Lucida Sans Unicode" panose="020B0602030504020204" pitchFamily="34" charset="0"/>
              </a:rPr>
              <a:t>Along the Adda river and watershed, some stations are installed and managed for the monitoring of discharge and of meteorological variables (temperature, radiation, precipitation, snow depth).</a:t>
            </a:r>
          </a:p>
        </p:txBody>
      </p:sp>
      <p:sp>
        <p:nvSpPr>
          <p:cNvPr id="16" name="CasellaDiTesto 15">
            <a:extLst>
              <a:ext uri="{FF2B5EF4-FFF2-40B4-BE49-F238E27FC236}">
                <a16:creationId xmlns:a16="http://schemas.microsoft.com/office/drawing/2014/main" id="{FAD718F7-E72B-4398-A952-463425F50ED9}"/>
              </a:ext>
            </a:extLst>
          </p:cNvPr>
          <p:cNvSpPr txBox="1"/>
          <p:nvPr/>
        </p:nvSpPr>
        <p:spPr>
          <a:xfrm>
            <a:off x="29308205" y="1241575"/>
            <a:ext cx="13621474" cy="461665"/>
          </a:xfrm>
          <a:prstGeom prst="rect">
            <a:avLst/>
          </a:prstGeom>
          <a:noFill/>
        </p:spPr>
        <p:txBody>
          <a:bodyPr wrap="square" rtlCol="0">
            <a:spAutoFit/>
          </a:bodyPr>
          <a:lstStyle/>
          <a:p>
            <a:pPr algn="ctr"/>
            <a:r>
              <a:rPr lang="it-IT" sz="2400" dirty="0">
                <a:latin typeface="Lucida Sans Unicode" panose="020B0602030504020204" pitchFamily="34" charset="0"/>
                <a:cs typeface="Lucida Sans Unicode" panose="020B0602030504020204" pitchFamily="34" charset="0"/>
              </a:rPr>
              <a:t>Fuso Flavia</a:t>
            </a:r>
            <a:r>
              <a:rPr lang="it-IT" sz="2400" baseline="30000" dirty="0">
                <a:latin typeface="Lucida Sans Unicode" panose="020B0602030504020204" pitchFamily="34" charset="0"/>
                <a:cs typeface="Lucida Sans Unicode" panose="020B0602030504020204" pitchFamily="34" charset="0"/>
              </a:rPr>
              <a:t>1</a:t>
            </a:r>
            <a:r>
              <a:rPr lang="it-IT" sz="2400" dirty="0">
                <a:latin typeface="Lucida Sans Unicode" panose="020B0602030504020204" pitchFamily="34" charset="0"/>
                <a:cs typeface="Lucida Sans Unicode" panose="020B0602030504020204" pitchFamily="34" charset="0"/>
              </a:rPr>
              <a:t>, Casale Francesca</a:t>
            </a:r>
            <a:r>
              <a:rPr lang="it-IT" sz="2400" baseline="30000" dirty="0">
                <a:latin typeface="Lucida Sans Unicode" panose="020B0602030504020204" pitchFamily="34" charset="0"/>
                <a:cs typeface="Lucida Sans Unicode" panose="020B0602030504020204" pitchFamily="34" charset="0"/>
              </a:rPr>
              <a:t>1</a:t>
            </a:r>
            <a:r>
              <a:rPr lang="it-IT" sz="2400" dirty="0">
                <a:latin typeface="Lucida Sans Unicode" panose="020B0602030504020204" pitchFamily="34" charset="0"/>
                <a:cs typeface="Lucida Sans Unicode" panose="020B0602030504020204" pitchFamily="34" charset="0"/>
              </a:rPr>
              <a:t>, Giudici Federico</a:t>
            </a:r>
            <a:r>
              <a:rPr lang="it-IT" sz="2400" baseline="30000" dirty="0">
                <a:latin typeface="Lucida Sans Unicode" panose="020B0602030504020204" pitchFamily="34" charset="0"/>
                <a:cs typeface="Lucida Sans Unicode" panose="020B0602030504020204" pitchFamily="34" charset="0"/>
              </a:rPr>
              <a:t>2</a:t>
            </a:r>
            <a:r>
              <a:rPr lang="it-IT" sz="2400" dirty="0">
                <a:latin typeface="Lucida Sans Unicode" panose="020B0602030504020204" pitchFamily="34" charset="0"/>
                <a:cs typeface="Lucida Sans Unicode" panose="020B0602030504020204" pitchFamily="34" charset="0"/>
              </a:rPr>
              <a:t>, Bocchiola Daniele</a:t>
            </a:r>
            <a:r>
              <a:rPr lang="it-IT" sz="2400" baseline="30000" dirty="0">
                <a:latin typeface="Lucida Sans Unicode" panose="020B0602030504020204" pitchFamily="34" charset="0"/>
                <a:cs typeface="Lucida Sans Unicode" panose="020B0602030504020204" pitchFamily="34" charset="0"/>
              </a:rPr>
              <a:t>1</a:t>
            </a:r>
            <a:endParaRPr lang="it-IT" sz="2400" dirty="0">
              <a:latin typeface="Lucida Sans Unicode" panose="020B0602030504020204" pitchFamily="34" charset="0"/>
              <a:cs typeface="Lucida Sans Unicode" panose="020B0602030504020204" pitchFamily="34" charset="0"/>
            </a:endParaRPr>
          </a:p>
        </p:txBody>
      </p:sp>
      <p:pic>
        <p:nvPicPr>
          <p:cNvPr id="22" name="Immagine 21">
            <a:extLst>
              <a:ext uri="{FF2B5EF4-FFF2-40B4-BE49-F238E27FC236}">
                <a16:creationId xmlns:a16="http://schemas.microsoft.com/office/drawing/2014/main" id="{EA3925E9-5689-4A21-8866-57738A94FA8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161763" y="15364804"/>
            <a:ext cx="7457179" cy="10197967"/>
          </a:xfrm>
          <a:prstGeom prst="rect">
            <a:avLst/>
          </a:prstGeom>
          <a:ln w="12700">
            <a:solidFill>
              <a:schemeClr val="tx1"/>
            </a:solidFill>
          </a:ln>
        </p:spPr>
      </p:pic>
      <p:sp>
        <p:nvSpPr>
          <p:cNvPr id="25" name="CasellaDiTesto 24">
            <a:extLst>
              <a:ext uri="{FF2B5EF4-FFF2-40B4-BE49-F238E27FC236}">
                <a16:creationId xmlns:a16="http://schemas.microsoft.com/office/drawing/2014/main" id="{A4307433-D2A3-41CB-A30B-CCBB2E9117FB}"/>
              </a:ext>
            </a:extLst>
          </p:cNvPr>
          <p:cNvSpPr txBox="1"/>
          <p:nvPr/>
        </p:nvSpPr>
        <p:spPr>
          <a:xfrm>
            <a:off x="10046427" y="23602367"/>
            <a:ext cx="13880131" cy="2862322"/>
          </a:xfrm>
          <a:prstGeom prst="rect">
            <a:avLst/>
          </a:prstGeom>
          <a:solidFill>
            <a:srgbClr val="FFFFFF">
              <a:alpha val="74902"/>
            </a:srgbClr>
          </a:solidFill>
        </p:spPr>
        <p:txBody>
          <a:bodyPr wrap="square" rtlCol="0">
            <a:spAutoFit/>
          </a:bodyPr>
          <a:lstStyle/>
          <a:p>
            <a:pPr algn="ctr"/>
            <a:r>
              <a:rPr lang="en-GB" sz="2000" b="1" dirty="0">
                <a:latin typeface="Lucida Sans Unicode" panose="020B0602030504020204" pitchFamily="34" charset="0"/>
                <a:cs typeface="Lucida Sans Unicode" panose="020B0602030504020204" pitchFamily="34" charset="0"/>
              </a:rPr>
              <a:t>Model validation using satellite derived Snow Covered Areas:</a:t>
            </a:r>
          </a:p>
          <a:p>
            <a:pPr algn="just"/>
            <a:r>
              <a:rPr lang="en-GB" sz="2000" dirty="0">
                <a:latin typeface="Lucida Sans Unicode" panose="020B0602030504020204" pitchFamily="34" charset="0"/>
                <a:cs typeface="Lucida Sans Unicode" panose="020B0602030504020204" pitchFamily="34" charset="0"/>
              </a:rPr>
              <a:t>To calibrate the snow accumulation and the snow melting simulated by </a:t>
            </a:r>
            <a:r>
              <a:rPr lang="en-GB" sz="2000" dirty="0" err="1">
                <a:latin typeface="Lucida Sans Unicode" panose="020B0602030504020204" pitchFamily="34" charset="0"/>
                <a:cs typeface="Lucida Sans Unicode" panose="020B0602030504020204" pitchFamily="34" charset="0"/>
              </a:rPr>
              <a:t>Poli</a:t>
            </a:r>
            <a:r>
              <a:rPr lang="en-GB" sz="2000" dirty="0">
                <a:latin typeface="Lucida Sans Unicode" panose="020B0602030504020204" pitchFamily="34" charset="0"/>
                <a:cs typeface="Lucida Sans Unicode" panose="020B0602030504020204" pitchFamily="34" charset="0"/>
              </a:rPr>
              <a:t>-Hydro model two kinds of data are used. First, on-site snow depth data from AWS are considered to verify the cumulated SWE (snow water equivalent) [mm].</a:t>
            </a:r>
          </a:p>
          <a:p>
            <a:pPr algn="just"/>
            <a:r>
              <a:rPr lang="en-GB" sz="2000" dirty="0">
                <a:latin typeface="Lucida Sans Unicode" panose="020B0602030504020204" pitchFamily="34" charset="0"/>
                <a:cs typeface="Lucida Sans Unicode" panose="020B0602030504020204" pitchFamily="34" charset="0"/>
              </a:rPr>
              <a:t>Then, the model is calibrated and validated comparing the simulated snow cover area (SCA) in different periods during the melting season (March-July) with the NASA satellite images MODIS SCA. The comparison is carried out every two weeks. For the calibration is considered the period since 2005 to 2010, while for validation the period since 2015 to 2018. The relationship between the simulated SCA and the observed SCA reaches an R</a:t>
            </a:r>
            <a:r>
              <a:rPr lang="en-GB" sz="2000" baseline="30000" dirty="0">
                <a:latin typeface="Lucida Sans Unicode" panose="020B0602030504020204" pitchFamily="34" charset="0"/>
                <a:cs typeface="Lucida Sans Unicode" panose="020B0602030504020204" pitchFamily="34" charset="0"/>
              </a:rPr>
              <a:t>2</a:t>
            </a:r>
            <a:r>
              <a:rPr lang="en-GB" sz="2000" dirty="0">
                <a:latin typeface="Lucida Sans Unicode" panose="020B0602030504020204" pitchFamily="34" charset="0"/>
                <a:cs typeface="Lucida Sans Unicode" panose="020B0602030504020204" pitchFamily="34" charset="0"/>
              </a:rPr>
              <a:t>=0.73 in the calibration period and an R</a:t>
            </a:r>
            <a:r>
              <a:rPr lang="en-GB" sz="2000" baseline="30000" dirty="0">
                <a:latin typeface="Lucida Sans Unicode" panose="020B0602030504020204" pitchFamily="34" charset="0"/>
                <a:cs typeface="Lucida Sans Unicode" panose="020B0602030504020204" pitchFamily="34" charset="0"/>
              </a:rPr>
              <a:t>2</a:t>
            </a:r>
            <a:r>
              <a:rPr lang="en-GB" sz="2000" dirty="0">
                <a:latin typeface="Lucida Sans Unicode" panose="020B0602030504020204" pitchFamily="34" charset="0"/>
                <a:cs typeface="Lucida Sans Unicode" panose="020B0602030504020204" pitchFamily="34" charset="0"/>
              </a:rPr>
              <a:t>=0.78 in the validation period.</a:t>
            </a:r>
          </a:p>
        </p:txBody>
      </p:sp>
      <p:pic>
        <p:nvPicPr>
          <p:cNvPr id="27" name="Immagine 26">
            <a:extLst>
              <a:ext uri="{FF2B5EF4-FFF2-40B4-BE49-F238E27FC236}">
                <a16:creationId xmlns:a16="http://schemas.microsoft.com/office/drawing/2014/main" id="{E5183A12-1C6A-49F7-BAE6-B2F18D729532}"/>
              </a:ext>
            </a:extLst>
          </p:cNvPr>
          <p:cNvPicPr>
            <a:picLocks noChangeAspect="1"/>
          </p:cNvPicPr>
          <p:nvPr/>
        </p:nvPicPr>
        <p:blipFill rotWithShape="1">
          <a:blip r:embed="rId17"/>
          <a:srcRect l="20083"/>
          <a:stretch/>
        </p:blipFill>
        <p:spPr>
          <a:xfrm>
            <a:off x="12629935" y="3018338"/>
            <a:ext cx="5514318" cy="6609600"/>
          </a:xfrm>
          <a:prstGeom prst="rect">
            <a:avLst/>
          </a:prstGeom>
          <a:ln w="12700">
            <a:solidFill>
              <a:schemeClr val="tx1"/>
            </a:solidFill>
          </a:ln>
        </p:spPr>
      </p:pic>
      <p:pic>
        <p:nvPicPr>
          <p:cNvPr id="28" name="Immagine 27">
            <a:extLst>
              <a:ext uri="{FF2B5EF4-FFF2-40B4-BE49-F238E27FC236}">
                <a16:creationId xmlns:a16="http://schemas.microsoft.com/office/drawing/2014/main" id="{38F30A2C-7C62-48E7-8DCE-E1F7316C4928}"/>
              </a:ext>
            </a:extLst>
          </p:cNvPr>
          <p:cNvPicPr>
            <a:picLocks noChangeAspect="1"/>
          </p:cNvPicPr>
          <p:nvPr/>
        </p:nvPicPr>
        <p:blipFill>
          <a:blip r:embed="rId18"/>
          <a:stretch>
            <a:fillRect/>
          </a:stretch>
        </p:blipFill>
        <p:spPr>
          <a:xfrm>
            <a:off x="10023423" y="19162577"/>
            <a:ext cx="6946902" cy="3627732"/>
          </a:xfrm>
          <a:prstGeom prst="rect">
            <a:avLst/>
          </a:prstGeom>
          <a:ln w="12700">
            <a:solidFill>
              <a:schemeClr val="tx1"/>
            </a:solidFill>
          </a:ln>
        </p:spPr>
      </p:pic>
      <p:pic>
        <p:nvPicPr>
          <p:cNvPr id="29" name="Immagine 28">
            <a:extLst>
              <a:ext uri="{FF2B5EF4-FFF2-40B4-BE49-F238E27FC236}">
                <a16:creationId xmlns:a16="http://schemas.microsoft.com/office/drawing/2014/main" id="{8C2B5BFC-4408-4DB6-B978-8F51889D4B8E}"/>
              </a:ext>
            </a:extLst>
          </p:cNvPr>
          <p:cNvPicPr>
            <a:picLocks noChangeAspect="1"/>
          </p:cNvPicPr>
          <p:nvPr/>
        </p:nvPicPr>
        <p:blipFill>
          <a:blip r:embed="rId19"/>
          <a:stretch>
            <a:fillRect/>
          </a:stretch>
        </p:blipFill>
        <p:spPr>
          <a:xfrm>
            <a:off x="10046427" y="15376440"/>
            <a:ext cx="6949512" cy="3627732"/>
          </a:xfrm>
          <a:prstGeom prst="rect">
            <a:avLst/>
          </a:prstGeom>
          <a:ln w="12700">
            <a:solidFill>
              <a:schemeClr val="tx1"/>
            </a:solidFill>
          </a:ln>
        </p:spPr>
      </p:pic>
      <p:graphicFrame>
        <p:nvGraphicFramePr>
          <p:cNvPr id="32" name="Tabella 32">
            <a:extLst>
              <a:ext uri="{FF2B5EF4-FFF2-40B4-BE49-F238E27FC236}">
                <a16:creationId xmlns:a16="http://schemas.microsoft.com/office/drawing/2014/main" id="{B5786323-7F7D-446F-BE56-B5BCF7654705}"/>
              </a:ext>
            </a:extLst>
          </p:cNvPr>
          <p:cNvGraphicFramePr>
            <a:graphicFrameLocks noGrp="1"/>
          </p:cNvGraphicFramePr>
          <p:nvPr>
            <p:extLst>
              <p:ext uri="{D42A27DB-BD31-4B8C-83A1-F6EECF244321}">
                <p14:modId xmlns:p14="http://schemas.microsoft.com/office/powerpoint/2010/main" val="1318081547"/>
              </p:ext>
            </p:extLst>
          </p:nvPr>
        </p:nvGraphicFramePr>
        <p:xfrm>
          <a:off x="3284304" y="25284325"/>
          <a:ext cx="3670480" cy="1631214"/>
        </p:xfrm>
        <a:graphic>
          <a:graphicData uri="http://schemas.openxmlformats.org/drawingml/2006/table">
            <a:tbl>
              <a:tblPr firstRow="1" bandRow="1">
                <a:tableStyleId>{9D7B26C5-4107-4FEC-AEDC-1716B250A1EF}</a:tableStyleId>
              </a:tblPr>
              <a:tblGrid>
                <a:gridCol w="2199814">
                  <a:extLst>
                    <a:ext uri="{9D8B030D-6E8A-4147-A177-3AD203B41FA5}">
                      <a16:colId xmlns:a16="http://schemas.microsoft.com/office/drawing/2014/main" val="301471144"/>
                    </a:ext>
                  </a:extLst>
                </a:gridCol>
                <a:gridCol w="1470666">
                  <a:extLst>
                    <a:ext uri="{9D8B030D-6E8A-4147-A177-3AD203B41FA5}">
                      <a16:colId xmlns:a16="http://schemas.microsoft.com/office/drawing/2014/main" val="3018903920"/>
                    </a:ext>
                  </a:extLst>
                </a:gridCol>
              </a:tblGrid>
              <a:tr h="543738">
                <a:tc>
                  <a:txBody>
                    <a:bodyPr/>
                    <a:lstStyle/>
                    <a:p>
                      <a:pPr algn="ctr"/>
                      <a:r>
                        <a:rPr lang="it-IT" sz="2200" b="0" dirty="0" err="1">
                          <a:solidFill>
                            <a:schemeClr val="tx1"/>
                          </a:solidFill>
                          <a:latin typeface="Lucida Sans Unicode" panose="020B0602030504020204" pitchFamily="34" charset="0"/>
                          <a:cs typeface="Lucida Sans Unicode" panose="020B0602030504020204" pitchFamily="34" charset="0"/>
                        </a:rPr>
                        <a:t>Bias</a:t>
                      </a:r>
                      <a:endParaRPr lang="it-IT" sz="2200" b="0" dirty="0">
                        <a:solidFill>
                          <a:schemeClr val="tx1"/>
                        </a:solidFill>
                        <a:latin typeface="Lucida Sans Unicode" panose="020B0602030504020204" pitchFamily="34" charset="0"/>
                        <a:cs typeface="Lucida Sans Unicode" panose="020B0602030504020204" pitchFamily="34" charset="0"/>
                      </a:endParaRPr>
                    </a:p>
                  </a:txBody>
                  <a:tcPr anchor="ctr">
                    <a:solidFill>
                      <a:srgbClr val="FFFFFF">
                        <a:alpha val="69804"/>
                      </a:srgbClr>
                    </a:solidFill>
                  </a:tcPr>
                </a:tc>
                <a:tc>
                  <a:txBody>
                    <a:bodyPr/>
                    <a:lstStyle/>
                    <a:p>
                      <a:pPr algn="ctr"/>
                      <a:r>
                        <a:rPr lang="it-IT" sz="2200" b="0" dirty="0">
                          <a:solidFill>
                            <a:schemeClr val="tx1"/>
                          </a:solidFill>
                          <a:latin typeface="Lucida Sans Unicode" panose="020B0602030504020204" pitchFamily="34" charset="0"/>
                          <a:cs typeface="Lucida Sans Unicode" panose="020B0602030504020204" pitchFamily="34" charset="0"/>
                        </a:rPr>
                        <a:t>2.15%</a:t>
                      </a:r>
                    </a:p>
                  </a:txBody>
                  <a:tcPr anchor="ctr">
                    <a:solidFill>
                      <a:srgbClr val="FFFFFF">
                        <a:alpha val="69804"/>
                      </a:srgbClr>
                    </a:solidFill>
                  </a:tcPr>
                </a:tc>
                <a:extLst>
                  <a:ext uri="{0D108BD9-81ED-4DB2-BD59-A6C34878D82A}">
                    <a16:rowId xmlns:a16="http://schemas.microsoft.com/office/drawing/2014/main" val="4126366499"/>
                  </a:ext>
                </a:extLst>
              </a:tr>
              <a:tr h="543738">
                <a:tc>
                  <a:txBody>
                    <a:bodyPr/>
                    <a:lstStyle/>
                    <a:p>
                      <a:pPr algn="ctr"/>
                      <a:r>
                        <a:rPr lang="it-IT" sz="2200" b="0" dirty="0" err="1">
                          <a:solidFill>
                            <a:schemeClr val="tx1"/>
                          </a:solidFill>
                          <a:latin typeface="Lucida Sans Unicode" panose="020B0602030504020204" pitchFamily="34" charset="0"/>
                          <a:cs typeface="Lucida Sans Unicode" panose="020B0602030504020204" pitchFamily="34" charset="0"/>
                        </a:rPr>
                        <a:t>Monthly</a:t>
                      </a:r>
                      <a:r>
                        <a:rPr lang="it-IT" sz="2200" b="0" dirty="0">
                          <a:solidFill>
                            <a:schemeClr val="tx1"/>
                          </a:solidFill>
                          <a:latin typeface="Lucida Sans Unicode" panose="020B0602030504020204" pitchFamily="34" charset="0"/>
                          <a:cs typeface="Lucida Sans Unicode" panose="020B0602030504020204" pitchFamily="34" charset="0"/>
                        </a:rPr>
                        <a:t> NSE</a:t>
                      </a:r>
                    </a:p>
                  </a:txBody>
                  <a:tcPr anchor="ctr">
                    <a:solidFill>
                      <a:srgbClr val="FFFFFF">
                        <a:alpha val="69804"/>
                      </a:srgbClr>
                    </a:solidFill>
                  </a:tcPr>
                </a:tc>
                <a:tc>
                  <a:txBody>
                    <a:bodyPr/>
                    <a:lstStyle/>
                    <a:p>
                      <a:pPr algn="ctr"/>
                      <a:r>
                        <a:rPr lang="it-IT" sz="2200" b="0" dirty="0">
                          <a:solidFill>
                            <a:schemeClr val="tx1"/>
                          </a:solidFill>
                          <a:latin typeface="Lucida Sans Unicode" panose="020B0602030504020204" pitchFamily="34" charset="0"/>
                          <a:cs typeface="Lucida Sans Unicode" panose="020B0602030504020204" pitchFamily="34" charset="0"/>
                        </a:rPr>
                        <a:t>0.77</a:t>
                      </a:r>
                    </a:p>
                  </a:txBody>
                  <a:tcPr anchor="ctr">
                    <a:solidFill>
                      <a:srgbClr val="FFFFFF">
                        <a:alpha val="69804"/>
                      </a:srgbClr>
                    </a:solidFill>
                  </a:tcPr>
                </a:tc>
                <a:extLst>
                  <a:ext uri="{0D108BD9-81ED-4DB2-BD59-A6C34878D82A}">
                    <a16:rowId xmlns:a16="http://schemas.microsoft.com/office/drawing/2014/main" val="1404910857"/>
                  </a:ext>
                </a:extLst>
              </a:tr>
              <a:tr h="543738">
                <a:tc>
                  <a:txBody>
                    <a:bodyPr/>
                    <a:lstStyle/>
                    <a:p>
                      <a:pPr algn="ctr"/>
                      <a:r>
                        <a:rPr lang="it-IT" sz="2200" b="0" dirty="0" err="1">
                          <a:solidFill>
                            <a:schemeClr val="tx1"/>
                          </a:solidFill>
                          <a:latin typeface="Lucida Sans Unicode" panose="020B0602030504020204" pitchFamily="34" charset="0"/>
                          <a:cs typeface="Lucida Sans Unicode" panose="020B0602030504020204" pitchFamily="34" charset="0"/>
                        </a:rPr>
                        <a:t>Daily</a:t>
                      </a:r>
                      <a:r>
                        <a:rPr lang="it-IT" sz="2200" b="0" dirty="0">
                          <a:solidFill>
                            <a:schemeClr val="tx1"/>
                          </a:solidFill>
                          <a:latin typeface="Lucida Sans Unicode" panose="020B0602030504020204" pitchFamily="34" charset="0"/>
                          <a:cs typeface="Lucida Sans Unicode" panose="020B0602030504020204" pitchFamily="34" charset="0"/>
                        </a:rPr>
                        <a:t> NSE</a:t>
                      </a:r>
                    </a:p>
                  </a:txBody>
                  <a:tcPr anchor="ctr">
                    <a:solidFill>
                      <a:srgbClr val="FFFFFF">
                        <a:alpha val="69804"/>
                      </a:srgbClr>
                    </a:solidFill>
                  </a:tcPr>
                </a:tc>
                <a:tc>
                  <a:txBody>
                    <a:bodyPr/>
                    <a:lstStyle/>
                    <a:p>
                      <a:pPr algn="ctr"/>
                      <a:r>
                        <a:rPr lang="it-IT" sz="2200" b="0" dirty="0">
                          <a:solidFill>
                            <a:schemeClr val="tx1"/>
                          </a:solidFill>
                          <a:latin typeface="Lucida Sans Unicode" panose="020B0602030504020204" pitchFamily="34" charset="0"/>
                          <a:cs typeface="Lucida Sans Unicode" panose="020B0602030504020204" pitchFamily="34" charset="0"/>
                        </a:rPr>
                        <a:t>0.64</a:t>
                      </a:r>
                    </a:p>
                  </a:txBody>
                  <a:tcPr anchor="ctr">
                    <a:solidFill>
                      <a:srgbClr val="FFFFFF">
                        <a:alpha val="69804"/>
                      </a:srgbClr>
                    </a:solidFill>
                  </a:tcPr>
                </a:tc>
                <a:extLst>
                  <a:ext uri="{0D108BD9-81ED-4DB2-BD59-A6C34878D82A}">
                    <a16:rowId xmlns:a16="http://schemas.microsoft.com/office/drawing/2014/main" val="2986521405"/>
                  </a:ext>
                </a:extLst>
              </a:tr>
            </a:tbl>
          </a:graphicData>
        </a:graphic>
      </p:graphicFrame>
      <p:sp>
        <p:nvSpPr>
          <p:cNvPr id="33" name="CasellaDiTesto 32">
            <a:extLst>
              <a:ext uri="{FF2B5EF4-FFF2-40B4-BE49-F238E27FC236}">
                <a16:creationId xmlns:a16="http://schemas.microsoft.com/office/drawing/2014/main" id="{ABB8148B-5D94-4914-9970-C24DBFF15470}"/>
              </a:ext>
            </a:extLst>
          </p:cNvPr>
          <p:cNvSpPr txBox="1"/>
          <p:nvPr/>
        </p:nvSpPr>
        <p:spPr>
          <a:xfrm>
            <a:off x="9676359" y="18599539"/>
            <a:ext cx="3450841" cy="400110"/>
          </a:xfrm>
          <a:prstGeom prst="rect">
            <a:avLst/>
          </a:prstGeom>
          <a:noFill/>
        </p:spPr>
        <p:txBody>
          <a:bodyPr wrap="square" rtlCol="0">
            <a:spAutoFit/>
          </a:bodyPr>
          <a:lstStyle/>
          <a:p>
            <a:pPr algn="ctr"/>
            <a:r>
              <a:rPr lang="en-GB" sz="2000" dirty="0"/>
              <a:t>Modis image 15/03/2008</a:t>
            </a:r>
          </a:p>
        </p:txBody>
      </p:sp>
      <p:sp>
        <p:nvSpPr>
          <p:cNvPr id="34" name="CasellaDiTesto 33">
            <a:extLst>
              <a:ext uri="{FF2B5EF4-FFF2-40B4-BE49-F238E27FC236}">
                <a16:creationId xmlns:a16="http://schemas.microsoft.com/office/drawing/2014/main" id="{50DCBDDD-E2A5-497B-9B0D-E3BB005224BD}"/>
              </a:ext>
            </a:extLst>
          </p:cNvPr>
          <p:cNvSpPr txBox="1"/>
          <p:nvPr/>
        </p:nvSpPr>
        <p:spPr>
          <a:xfrm>
            <a:off x="9826067" y="22396274"/>
            <a:ext cx="3450841" cy="400110"/>
          </a:xfrm>
          <a:prstGeom prst="rect">
            <a:avLst/>
          </a:prstGeom>
          <a:noFill/>
        </p:spPr>
        <p:txBody>
          <a:bodyPr wrap="square" rtlCol="0">
            <a:spAutoFit/>
          </a:bodyPr>
          <a:lstStyle/>
          <a:p>
            <a:pPr algn="ctr"/>
            <a:r>
              <a:rPr lang="en-GB" sz="2000" dirty="0"/>
              <a:t>Modelled SWE 15/03/2008</a:t>
            </a:r>
          </a:p>
        </p:txBody>
      </p:sp>
      <p:sp>
        <p:nvSpPr>
          <p:cNvPr id="37" name="Text Box 10">
            <a:extLst>
              <a:ext uri="{FF2B5EF4-FFF2-40B4-BE49-F238E27FC236}">
                <a16:creationId xmlns:a16="http://schemas.microsoft.com/office/drawing/2014/main" id="{F7CDBAB9-1BB5-4697-BAE0-8F4C7ADC17E0}"/>
              </a:ext>
            </a:extLst>
          </p:cNvPr>
          <p:cNvSpPr txBox="1">
            <a:spLocks noChangeArrowheads="1"/>
          </p:cNvSpPr>
          <p:nvPr/>
        </p:nvSpPr>
        <p:spPr bwMode="auto">
          <a:xfrm>
            <a:off x="32191965" y="1740967"/>
            <a:ext cx="9730893" cy="4901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it-IT" altLang="it-IT" sz="1400" b="1"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1. </a:t>
            </a:r>
            <a:r>
              <a:rPr kumimoji="0" lang="it-IT" altLang="it-IT" sz="1400" b="0"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Department of Civil  and Enviromental Engineering (DICA ) Politecnico di Milano, 20133 Milano, </a:t>
            </a:r>
            <a:r>
              <a:rPr kumimoji="0" lang="it-IT" altLang="it-IT" sz="1400" b="0" i="0" u="none" strike="noStrike" cap="none" normalizeH="0" baseline="0" dirty="0" err="1">
                <a:ln>
                  <a:noFill/>
                </a:ln>
                <a:solidFill>
                  <a:srgbClr val="000000"/>
                </a:solidFill>
                <a:effectLst/>
                <a:latin typeface="Lucida Sans Unicode" panose="020B0602030504020204" pitchFamily="34" charset="0"/>
                <a:cs typeface="Lucida Sans Unicode" panose="020B0602030504020204" pitchFamily="34" charset="0"/>
              </a:rPr>
              <a:t>Italy</a:t>
            </a:r>
            <a:endParaRPr kumimoji="0" lang="it-IT" altLang="it-IT" sz="1400" b="0" i="0" u="none" strike="noStrike" cap="none" normalizeH="0" baseline="0" dirty="0">
              <a:ln>
                <a:noFill/>
              </a:ln>
              <a:solidFill>
                <a:schemeClr val="tx1"/>
              </a:solidFill>
              <a:effectLst/>
              <a:latin typeface="Lucida Sans Unicode" panose="020B0602030504020204" pitchFamily="34" charset="0"/>
              <a:cs typeface="Lucida Sans Unicode" panose="020B0602030504020204" pitchFamily="34" charset="0"/>
            </a:endParaRPr>
          </a:p>
        </p:txBody>
      </p:sp>
      <p:sp>
        <p:nvSpPr>
          <p:cNvPr id="38" name="Text Box 10">
            <a:extLst>
              <a:ext uri="{FF2B5EF4-FFF2-40B4-BE49-F238E27FC236}">
                <a16:creationId xmlns:a16="http://schemas.microsoft.com/office/drawing/2014/main" id="{FDB558EF-F051-4FE3-9399-46ED15A0D5C4}"/>
              </a:ext>
            </a:extLst>
          </p:cNvPr>
          <p:cNvSpPr txBox="1">
            <a:spLocks noChangeArrowheads="1"/>
          </p:cNvSpPr>
          <p:nvPr/>
        </p:nvSpPr>
        <p:spPr bwMode="auto">
          <a:xfrm>
            <a:off x="31391906" y="2067609"/>
            <a:ext cx="10412413" cy="5232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it-IT" altLang="it-IT" sz="1400" b="1" dirty="0">
                <a:solidFill>
                  <a:srgbClr val="000000"/>
                </a:solidFill>
                <a:latin typeface="Lucida Sans Unicode" panose="020B0602030504020204" pitchFamily="34" charset="0"/>
                <a:cs typeface="Lucida Sans Unicode" panose="020B0602030504020204" pitchFamily="34" charset="0"/>
              </a:rPr>
              <a:t>2</a:t>
            </a:r>
            <a:r>
              <a:rPr kumimoji="0" lang="it-IT" altLang="it-IT" sz="1400" b="1" i="0" u="none" strike="noStrike" cap="none" normalizeH="0" baseline="0" dirty="0">
                <a:ln>
                  <a:noFill/>
                </a:ln>
                <a:solidFill>
                  <a:srgbClr val="000000"/>
                </a:solidFill>
                <a:effectLst/>
                <a:latin typeface="Lucida Sans Unicode" panose="020B0602030504020204" pitchFamily="34" charset="0"/>
                <a:cs typeface="Lucida Sans Unicode" panose="020B0602030504020204" pitchFamily="34" charset="0"/>
              </a:rPr>
              <a:t>. </a:t>
            </a:r>
            <a:r>
              <a:rPr lang="en-US" sz="1400" dirty="0">
                <a:effectLst/>
                <a:latin typeface="Lucida Sans Unicode" panose="020B0602030504020204" pitchFamily="34" charset="0"/>
                <a:ea typeface="SimSun" panose="02010600030101010101" pitchFamily="2" charset="-122"/>
                <a:cs typeface="Lucida Sans Unicode" panose="020B0602030504020204" pitchFamily="34" charset="0"/>
              </a:rPr>
              <a:t>Sustainable Development and Energy Sources Department, </a:t>
            </a:r>
            <a:r>
              <a:rPr lang="en-US" sz="1400" dirty="0" err="1">
                <a:effectLst/>
                <a:latin typeface="Lucida Sans Unicode" panose="020B0602030504020204" pitchFamily="34" charset="0"/>
                <a:ea typeface="SimSun" panose="02010600030101010101" pitchFamily="2" charset="-122"/>
                <a:cs typeface="Lucida Sans Unicode" panose="020B0602030504020204" pitchFamily="34" charset="0"/>
              </a:rPr>
              <a:t>Ricerca</a:t>
            </a:r>
            <a:r>
              <a:rPr lang="en-US" sz="1400" dirty="0">
                <a:effectLst/>
                <a:latin typeface="Lucida Sans Unicode" panose="020B0602030504020204" pitchFamily="34" charset="0"/>
                <a:ea typeface="SimSun" panose="02010600030101010101" pitchFamily="2" charset="-122"/>
                <a:cs typeface="Lucida Sans Unicode" panose="020B0602030504020204" pitchFamily="34" charset="0"/>
              </a:rPr>
              <a:t> </a:t>
            </a:r>
            <a:r>
              <a:rPr lang="en-US" sz="1400" dirty="0" err="1">
                <a:effectLst/>
                <a:latin typeface="Lucida Sans Unicode" panose="020B0602030504020204" pitchFamily="34" charset="0"/>
                <a:ea typeface="SimSun" panose="02010600030101010101" pitchFamily="2" charset="-122"/>
                <a:cs typeface="Lucida Sans Unicode" panose="020B0602030504020204" pitchFamily="34" charset="0"/>
              </a:rPr>
              <a:t>sul</a:t>
            </a:r>
            <a:r>
              <a:rPr lang="en-US" sz="1400" dirty="0">
                <a:effectLst/>
                <a:latin typeface="Lucida Sans Unicode" panose="020B0602030504020204" pitchFamily="34" charset="0"/>
                <a:ea typeface="SimSun" panose="02010600030101010101" pitchFamily="2" charset="-122"/>
                <a:cs typeface="Lucida Sans Unicode" panose="020B0602030504020204" pitchFamily="34" charset="0"/>
              </a:rPr>
              <a:t> Sistema </a:t>
            </a:r>
            <a:r>
              <a:rPr lang="en-US" sz="1400" dirty="0" err="1">
                <a:effectLst/>
                <a:latin typeface="Lucida Sans Unicode" panose="020B0602030504020204" pitchFamily="34" charset="0"/>
                <a:ea typeface="SimSun" panose="02010600030101010101" pitchFamily="2" charset="-122"/>
                <a:cs typeface="Lucida Sans Unicode" panose="020B0602030504020204" pitchFamily="34" charset="0"/>
              </a:rPr>
              <a:t>Energetico</a:t>
            </a:r>
            <a:r>
              <a:rPr lang="en-US" sz="1400" dirty="0">
                <a:effectLst/>
                <a:latin typeface="Lucida Sans Unicode" panose="020B0602030504020204" pitchFamily="34" charset="0"/>
                <a:ea typeface="SimSun" panose="02010600030101010101" pitchFamily="2" charset="-122"/>
                <a:cs typeface="Lucida Sans Unicode" panose="020B0602030504020204" pitchFamily="34" charset="0"/>
              </a:rPr>
              <a:t>, 20133 Milano, Italy</a:t>
            </a:r>
            <a:endParaRPr kumimoji="0" lang="it-IT" altLang="it-IT" sz="1400" b="0" i="0" u="none" strike="noStrike" cap="none" normalizeH="0" baseline="0" dirty="0">
              <a:ln>
                <a:noFill/>
              </a:ln>
              <a:solidFill>
                <a:schemeClr val="tx1"/>
              </a:solidFill>
              <a:effectLst/>
              <a:latin typeface="Lucida Sans Unicode" panose="020B0602030504020204" pitchFamily="34" charset="0"/>
              <a:cs typeface="Lucida Sans Unicode" panose="020B0602030504020204" pitchFamily="34" charset="0"/>
            </a:endParaRPr>
          </a:p>
        </p:txBody>
      </p:sp>
      <p:sp>
        <p:nvSpPr>
          <p:cNvPr id="2" name="CasellaDiTesto 1">
            <a:extLst>
              <a:ext uri="{FF2B5EF4-FFF2-40B4-BE49-F238E27FC236}">
                <a16:creationId xmlns:a16="http://schemas.microsoft.com/office/drawing/2014/main" id="{27D9C5DF-C100-408F-958B-39589D2077CE}"/>
              </a:ext>
            </a:extLst>
          </p:cNvPr>
          <p:cNvSpPr txBox="1"/>
          <p:nvPr/>
        </p:nvSpPr>
        <p:spPr>
          <a:xfrm>
            <a:off x="10025931" y="10643167"/>
            <a:ext cx="10528585" cy="4093428"/>
          </a:xfrm>
          <a:prstGeom prst="rect">
            <a:avLst/>
          </a:prstGeom>
          <a:solidFill>
            <a:srgbClr val="FFFFFF">
              <a:alpha val="74902"/>
            </a:srgbClr>
          </a:solidFill>
        </p:spPr>
        <p:txBody>
          <a:bodyPr wrap="square" rtlCol="0">
            <a:spAutoFit/>
          </a:bodyPr>
          <a:lstStyle/>
          <a:p>
            <a:pPr algn="ctr"/>
            <a:r>
              <a:rPr lang="en-GB" sz="2000" b="1" dirty="0">
                <a:latin typeface="Lucida Sans Unicode" panose="020B0602030504020204" pitchFamily="34" charset="0"/>
                <a:cs typeface="Lucida Sans Unicode" panose="020B0602030504020204" pitchFamily="34" charset="0"/>
              </a:rPr>
              <a:t>Satellite images:</a:t>
            </a:r>
          </a:p>
          <a:p>
            <a:pPr algn="just"/>
            <a:r>
              <a:rPr lang="en-GB" sz="2000" dirty="0">
                <a:latin typeface="Lucida Sans Unicode" panose="020B0602030504020204" pitchFamily="34" charset="0"/>
                <a:cs typeface="Lucida Sans Unicode" panose="020B0602030504020204" pitchFamily="34" charset="0"/>
              </a:rPr>
              <a:t>Snow cover area satellite images (MODIS Terra-snow) are used to calibrate and validate the hydrological model. The correct spatialization of the snow cover area is verified comparing the simulation with satellite images. This guarantees a better performance of the model in the simulation of snow dynamics, and let to more reliable projections of the future scenarios under climate change effects. This study is preparatory for an Interreg IT-CH project, GE.RI.KO. </a:t>
            </a:r>
            <a:r>
              <a:rPr lang="en-GB" sz="2000" dirty="0" err="1">
                <a:latin typeface="Lucida Sans Unicode" panose="020B0602030504020204" pitchFamily="34" charset="0"/>
                <a:cs typeface="Lucida Sans Unicode" panose="020B0602030504020204" pitchFamily="34" charset="0"/>
              </a:rPr>
              <a:t>Mera</a:t>
            </a:r>
            <a:r>
              <a:rPr lang="en-GB" sz="2000" dirty="0">
                <a:latin typeface="Lucida Sans Unicode" panose="020B0602030504020204" pitchFamily="34" charset="0"/>
                <a:cs typeface="Lucida Sans Unicode" panose="020B0602030504020204" pitchFamily="34" charset="0"/>
              </a:rPr>
              <a:t>, which goal is to define an effective plan for the management of landslide events, diffuse erosion and solid transport in the </a:t>
            </a:r>
            <a:r>
              <a:rPr lang="en-GB" sz="2000" dirty="0" err="1">
                <a:latin typeface="Lucida Sans Unicode" panose="020B0602030504020204" pitchFamily="34" charset="0"/>
                <a:cs typeface="Lucida Sans Unicode" panose="020B0602030504020204" pitchFamily="34" charset="0"/>
              </a:rPr>
              <a:t>Mera</a:t>
            </a:r>
            <a:r>
              <a:rPr lang="en-GB" sz="2000" dirty="0">
                <a:latin typeface="Lucida Sans Unicode" panose="020B0602030504020204" pitchFamily="34" charset="0"/>
                <a:cs typeface="Lucida Sans Unicode" panose="020B0602030504020204" pitchFamily="34" charset="0"/>
              </a:rPr>
              <a:t> watershed, between Italy and Switzerland. The hydrological model is used to simulate the potential erosion in </a:t>
            </a:r>
            <a:r>
              <a:rPr lang="en-GB" sz="2000" dirty="0" err="1">
                <a:latin typeface="Lucida Sans Unicode" panose="020B0602030504020204" pitchFamily="34" charset="0"/>
                <a:cs typeface="Lucida Sans Unicode" panose="020B0602030504020204" pitchFamily="34" charset="0"/>
              </a:rPr>
              <a:t>Valchiavenna</a:t>
            </a:r>
            <a:r>
              <a:rPr lang="en-GB" sz="2000" dirty="0">
                <a:latin typeface="Lucida Sans Unicode" panose="020B0602030504020204" pitchFamily="34" charset="0"/>
                <a:cs typeface="Lucida Sans Unicode" panose="020B0602030504020204" pitchFamily="34" charset="0"/>
              </a:rPr>
              <a:t>, and as consequence the solid transport in the </a:t>
            </a:r>
            <a:r>
              <a:rPr lang="en-GB" sz="2000" dirty="0" err="1">
                <a:latin typeface="Lucida Sans Unicode" panose="020B0602030504020204" pitchFamily="34" charset="0"/>
                <a:cs typeface="Lucida Sans Unicode" panose="020B0602030504020204" pitchFamily="34" charset="0"/>
              </a:rPr>
              <a:t>Mera</a:t>
            </a:r>
            <a:r>
              <a:rPr lang="en-GB" sz="2000" dirty="0">
                <a:latin typeface="Lucida Sans Unicode" panose="020B0602030504020204" pitchFamily="34" charset="0"/>
                <a:cs typeface="Lucida Sans Unicode" panose="020B0602030504020204" pitchFamily="34" charset="0"/>
              </a:rPr>
              <a:t> river. The snow cover dynamics knowledge is essential for the simulation of the soil erosion using the DRUSLE method. </a:t>
            </a:r>
          </a:p>
        </p:txBody>
      </p:sp>
      <p:sp>
        <p:nvSpPr>
          <p:cNvPr id="63" name="CasellaDiTesto 62">
            <a:extLst>
              <a:ext uri="{FF2B5EF4-FFF2-40B4-BE49-F238E27FC236}">
                <a16:creationId xmlns:a16="http://schemas.microsoft.com/office/drawing/2014/main" id="{009D5D0B-B767-4277-9919-EF16D8C3E1BA}"/>
              </a:ext>
            </a:extLst>
          </p:cNvPr>
          <p:cNvSpPr txBox="1"/>
          <p:nvPr/>
        </p:nvSpPr>
        <p:spPr>
          <a:xfrm rot="10800000" flipV="1">
            <a:off x="24368629" y="25254995"/>
            <a:ext cx="6916598" cy="369332"/>
          </a:xfrm>
          <a:prstGeom prst="rect">
            <a:avLst/>
          </a:prstGeom>
          <a:noFill/>
        </p:spPr>
        <p:txBody>
          <a:bodyPr wrap="square">
            <a:spAutoFit/>
          </a:bodyPr>
          <a:lstStyle/>
          <a:p>
            <a:pPr algn="just"/>
            <a:r>
              <a:rPr lang="en-GB" sz="1800" dirty="0">
                <a:latin typeface="Lucida Sans Unicode" panose="020B0602030504020204" pitchFamily="34" charset="0"/>
                <a:cs typeface="Lucida Sans Unicode" panose="020B0602030504020204" pitchFamily="34" charset="0"/>
              </a:rPr>
              <a:t> </a:t>
            </a:r>
          </a:p>
        </p:txBody>
      </p:sp>
      <p:pic>
        <p:nvPicPr>
          <p:cNvPr id="35" name="Immagine 34">
            <a:extLst>
              <a:ext uri="{FF2B5EF4-FFF2-40B4-BE49-F238E27FC236}">
                <a16:creationId xmlns:a16="http://schemas.microsoft.com/office/drawing/2014/main" id="{8E6CA8BE-E3F6-44BE-B7E0-B99A178208F3}"/>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21203869" y="3018338"/>
            <a:ext cx="9238031" cy="6609104"/>
          </a:xfrm>
          <a:prstGeom prst="rect">
            <a:avLst/>
          </a:prstGeom>
          <a:ln w="12700">
            <a:solidFill>
              <a:schemeClr val="tx1"/>
            </a:solidFill>
          </a:ln>
        </p:spPr>
      </p:pic>
      <p:pic>
        <p:nvPicPr>
          <p:cNvPr id="36" name="Elemento grafico 35" descr="Acqua con riempimento a tinta unita">
            <a:extLst>
              <a:ext uri="{FF2B5EF4-FFF2-40B4-BE49-F238E27FC236}">
                <a16:creationId xmlns:a16="http://schemas.microsoft.com/office/drawing/2014/main" id="{7F9F4F49-03F3-4AD5-ABE5-B54E204B0AB3}"/>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5383520" y="9702564"/>
            <a:ext cx="914400" cy="914400"/>
          </a:xfrm>
          <a:prstGeom prst="rect">
            <a:avLst/>
          </a:prstGeom>
        </p:spPr>
      </p:pic>
      <p:pic>
        <p:nvPicPr>
          <p:cNvPr id="45" name="Immagine 44">
            <a:extLst>
              <a:ext uri="{FF2B5EF4-FFF2-40B4-BE49-F238E27FC236}">
                <a16:creationId xmlns:a16="http://schemas.microsoft.com/office/drawing/2014/main" id="{9FF60A20-CC34-43C1-B875-C93023050827}"/>
              </a:ext>
            </a:extLst>
          </p:cNvPr>
          <p:cNvPicPr>
            <a:picLocks noChangeAspect="1"/>
          </p:cNvPicPr>
          <p:nvPr/>
        </p:nvPicPr>
        <p:blipFill>
          <a:blip r:embed="rId23"/>
          <a:stretch>
            <a:fillRect/>
          </a:stretch>
        </p:blipFill>
        <p:spPr>
          <a:xfrm>
            <a:off x="17059585" y="19167451"/>
            <a:ext cx="6912697" cy="3626876"/>
          </a:xfrm>
          <a:prstGeom prst="rect">
            <a:avLst/>
          </a:prstGeom>
          <a:ln w="12700">
            <a:solidFill>
              <a:schemeClr val="tx1"/>
            </a:solidFill>
          </a:ln>
        </p:spPr>
      </p:pic>
      <p:pic>
        <p:nvPicPr>
          <p:cNvPr id="46" name="Immagine 45">
            <a:extLst>
              <a:ext uri="{FF2B5EF4-FFF2-40B4-BE49-F238E27FC236}">
                <a16:creationId xmlns:a16="http://schemas.microsoft.com/office/drawing/2014/main" id="{43C56DB7-5F27-4056-B53D-76D12D9C4ACA}"/>
              </a:ext>
            </a:extLst>
          </p:cNvPr>
          <p:cNvPicPr>
            <a:picLocks noChangeAspect="1"/>
          </p:cNvPicPr>
          <p:nvPr/>
        </p:nvPicPr>
        <p:blipFill>
          <a:blip r:embed="rId24"/>
          <a:stretch>
            <a:fillRect/>
          </a:stretch>
        </p:blipFill>
        <p:spPr>
          <a:xfrm>
            <a:off x="17099327" y="15381314"/>
            <a:ext cx="6833214" cy="3702654"/>
          </a:xfrm>
          <a:prstGeom prst="rect">
            <a:avLst/>
          </a:prstGeom>
          <a:ln w="12700">
            <a:solidFill>
              <a:schemeClr val="tx1"/>
            </a:solidFill>
          </a:ln>
        </p:spPr>
      </p:pic>
      <p:sp>
        <p:nvSpPr>
          <p:cNvPr id="47" name="CasellaDiTesto 46">
            <a:extLst>
              <a:ext uri="{FF2B5EF4-FFF2-40B4-BE49-F238E27FC236}">
                <a16:creationId xmlns:a16="http://schemas.microsoft.com/office/drawing/2014/main" id="{300164CA-914E-4689-8D75-8349508350E9}"/>
              </a:ext>
            </a:extLst>
          </p:cNvPr>
          <p:cNvSpPr txBox="1"/>
          <p:nvPr/>
        </p:nvSpPr>
        <p:spPr>
          <a:xfrm>
            <a:off x="16868207" y="18630360"/>
            <a:ext cx="3450841" cy="400110"/>
          </a:xfrm>
          <a:prstGeom prst="rect">
            <a:avLst/>
          </a:prstGeom>
          <a:noFill/>
        </p:spPr>
        <p:txBody>
          <a:bodyPr wrap="square" rtlCol="0">
            <a:spAutoFit/>
          </a:bodyPr>
          <a:lstStyle/>
          <a:p>
            <a:pPr algn="ctr"/>
            <a:r>
              <a:rPr lang="en-GB" sz="2000" dirty="0"/>
              <a:t>Modis image 17/06/2008</a:t>
            </a:r>
          </a:p>
        </p:txBody>
      </p:sp>
      <p:sp>
        <p:nvSpPr>
          <p:cNvPr id="48" name="CasellaDiTesto 47">
            <a:extLst>
              <a:ext uri="{FF2B5EF4-FFF2-40B4-BE49-F238E27FC236}">
                <a16:creationId xmlns:a16="http://schemas.microsoft.com/office/drawing/2014/main" id="{0338B4B8-1CA6-4F8B-AAAE-BE101E9474C8}"/>
              </a:ext>
            </a:extLst>
          </p:cNvPr>
          <p:cNvSpPr txBox="1"/>
          <p:nvPr/>
        </p:nvSpPr>
        <p:spPr>
          <a:xfrm>
            <a:off x="16868207" y="22305830"/>
            <a:ext cx="3450841" cy="400110"/>
          </a:xfrm>
          <a:prstGeom prst="rect">
            <a:avLst/>
          </a:prstGeom>
          <a:noFill/>
        </p:spPr>
        <p:txBody>
          <a:bodyPr wrap="square" rtlCol="0">
            <a:spAutoFit/>
          </a:bodyPr>
          <a:lstStyle/>
          <a:p>
            <a:pPr algn="ctr"/>
            <a:r>
              <a:rPr lang="en-GB" sz="2000" dirty="0"/>
              <a:t>Modelled SWE 17/06/2008</a:t>
            </a:r>
          </a:p>
        </p:txBody>
      </p:sp>
      <p:pic>
        <p:nvPicPr>
          <p:cNvPr id="17" name="Elemento grafico 16" descr="Satellite con riempimento a tinta unita">
            <a:extLst>
              <a:ext uri="{FF2B5EF4-FFF2-40B4-BE49-F238E27FC236}">
                <a16:creationId xmlns:a16="http://schemas.microsoft.com/office/drawing/2014/main" id="{B6A5E276-F79B-4253-B625-C732E197005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4826689" y="9735211"/>
            <a:ext cx="869856" cy="869856"/>
          </a:xfrm>
          <a:prstGeom prst="rect">
            <a:avLst/>
          </a:prstGeom>
        </p:spPr>
      </p:pic>
      <p:sp>
        <p:nvSpPr>
          <p:cNvPr id="40" name="CasellaDiTesto 39">
            <a:extLst>
              <a:ext uri="{FF2B5EF4-FFF2-40B4-BE49-F238E27FC236}">
                <a16:creationId xmlns:a16="http://schemas.microsoft.com/office/drawing/2014/main" id="{55786CD3-FBF7-43E5-85EA-800919981C71}"/>
              </a:ext>
            </a:extLst>
          </p:cNvPr>
          <p:cNvSpPr txBox="1"/>
          <p:nvPr/>
        </p:nvSpPr>
        <p:spPr>
          <a:xfrm>
            <a:off x="31848164" y="23595968"/>
            <a:ext cx="9000000" cy="3170099"/>
          </a:xfrm>
          <a:prstGeom prst="rect">
            <a:avLst/>
          </a:prstGeom>
          <a:solidFill>
            <a:srgbClr val="FFFFFF">
              <a:alpha val="74902"/>
            </a:srgbClr>
          </a:solidFill>
        </p:spPr>
        <p:txBody>
          <a:bodyPr wrap="square" rtlCol="0">
            <a:spAutoFit/>
          </a:bodyPr>
          <a:lstStyle/>
          <a:p>
            <a:pPr algn="ctr"/>
            <a:r>
              <a:rPr lang="en-GB" sz="2000" b="1" dirty="0">
                <a:latin typeface="Lucida Sans Unicode" panose="020B0602030504020204" pitchFamily="34" charset="0"/>
                <a:cs typeface="Lucida Sans Unicode" panose="020B0602030504020204" pitchFamily="34" charset="0"/>
              </a:rPr>
              <a:t>Future projections – Climate change scenarios:</a:t>
            </a:r>
            <a:endParaRPr lang="en-GB" sz="2000" dirty="0">
              <a:latin typeface="Lucida Sans Unicode" panose="020B0602030504020204" pitchFamily="34" charset="0"/>
              <a:cs typeface="Lucida Sans Unicode" panose="020B0602030504020204" pitchFamily="34" charset="0"/>
            </a:endParaRPr>
          </a:p>
          <a:p>
            <a:pPr algn="just"/>
            <a:r>
              <a:rPr lang="en-GB" sz="2000" dirty="0">
                <a:latin typeface="Lucida Sans Unicode" panose="020B0602030504020204" pitchFamily="34" charset="0"/>
                <a:cs typeface="Lucida Sans Unicode" panose="020B0602030504020204" pitchFamily="34" charset="0"/>
              </a:rPr>
              <a:t>Future projections show generally an increase of discharge in autumn and winter (November-March) and a reduction in spring and summer (May-September). This is due to the increase of temperature with an increase of liquid precipitation instead of solid precipitation in winter (especially at low altitudes) and an anticipation of the snow melt peak at the beginning of spring. Possible consequences are the increase of flood hazard in the winter period and  a scarcity of water availability in summer. A new regulation of Lake Como is essential to satisfy stakeholders requests.</a:t>
            </a:r>
          </a:p>
        </p:txBody>
      </p:sp>
      <p:pic>
        <p:nvPicPr>
          <p:cNvPr id="21" name="Elemento grafico 20" descr="Immagini con riempimento a tinta unita">
            <a:extLst>
              <a:ext uri="{FF2B5EF4-FFF2-40B4-BE49-F238E27FC236}">
                <a16:creationId xmlns:a16="http://schemas.microsoft.com/office/drawing/2014/main" id="{7BE2DB13-6627-407A-9A55-FD6D583A367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6589104" y="22721155"/>
            <a:ext cx="870149" cy="870149"/>
          </a:xfrm>
          <a:prstGeom prst="rect">
            <a:avLst/>
          </a:prstGeom>
        </p:spPr>
      </p:pic>
      <p:pic>
        <p:nvPicPr>
          <p:cNvPr id="3" name="Immagine 2">
            <a:extLst>
              <a:ext uri="{FF2B5EF4-FFF2-40B4-BE49-F238E27FC236}">
                <a16:creationId xmlns:a16="http://schemas.microsoft.com/office/drawing/2014/main" id="{27A4BA36-3146-4D89-A079-3CB12B91ECC2}"/>
              </a:ext>
            </a:extLst>
          </p:cNvPr>
          <p:cNvPicPr>
            <a:picLocks noChangeAspect="1"/>
          </p:cNvPicPr>
          <p:nvPr/>
        </p:nvPicPr>
        <p:blipFill>
          <a:blip r:embed="rId29"/>
          <a:stretch>
            <a:fillRect/>
          </a:stretch>
        </p:blipFill>
        <p:spPr>
          <a:xfrm>
            <a:off x="30984784" y="3018338"/>
            <a:ext cx="9863380" cy="6666862"/>
          </a:xfrm>
          <a:prstGeom prst="rect">
            <a:avLst/>
          </a:prstGeom>
        </p:spPr>
      </p:pic>
      <p:sp>
        <p:nvSpPr>
          <p:cNvPr id="39" name="CasellaDiTesto 38">
            <a:extLst>
              <a:ext uri="{FF2B5EF4-FFF2-40B4-BE49-F238E27FC236}">
                <a16:creationId xmlns:a16="http://schemas.microsoft.com/office/drawing/2014/main" id="{BF08B1D5-9BB1-40E6-ADE7-340677064944}"/>
              </a:ext>
            </a:extLst>
          </p:cNvPr>
          <p:cNvSpPr txBox="1"/>
          <p:nvPr/>
        </p:nvSpPr>
        <p:spPr>
          <a:xfrm>
            <a:off x="597672" y="1229116"/>
            <a:ext cx="27974539" cy="1569660"/>
          </a:xfrm>
          <a:prstGeom prst="rect">
            <a:avLst/>
          </a:prstGeom>
          <a:noFill/>
        </p:spPr>
        <p:txBody>
          <a:bodyPr wrap="square" rtlCol="0">
            <a:spAutoFit/>
          </a:bodyPr>
          <a:lstStyle/>
          <a:p>
            <a:pPr algn="just"/>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Remote sensing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is</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crucial</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for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basin</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wide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validation</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of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hydrological</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models,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since</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it</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provides</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precious</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information on the dynamics of the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cryosphere</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in mountains remote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assessment</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of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snow</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covered</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areas</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This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is</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very</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useful to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tune</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models, and to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subsequently</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create future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scenarios</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for water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resources</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management under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climate</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change</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Here,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we</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present</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an </a:t>
            </a:r>
            <a:r>
              <a:rPr lang="it-IT" sz="2400" i="1" dirty="0" err="1">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assassment</a:t>
            </a:r>
            <a:r>
              <a:rPr lang="it-IT" sz="2400" i="1" dirty="0">
                <a:solidFill>
                  <a:srgbClr val="000000"/>
                </a:solidFill>
                <a:effectLst/>
                <a:latin typeface="Lucida Sans Unicode" panose="020B0602030504020204" pitchFamily="34" charset="0"/>
                <a:ea typeface="Times New Roman" panose="02020603050405020304" pitchFamily="18" charset="0"/>
                <a:cs typeface="Lucida Sans Unicode" panose="020B0602030504020204" pitchFamily="34" charset="0"/>
              </a:rPr>
              <a:t> of the</a:t>
            </a:r>
            <a:r>
              <a:rPr lang="en-US" sz="2400" i="1" dirty="0">
                <a:solidFill>
                  <a:srgbClr val="000000"/>
                </a:solidFill>
                <a:latin typeface="Lucida Sans Unicode" panose="020B0602030504020204" pitchFamily="34" charset="0"/>
                <a:ea typeface="Times New Roman" panose="02020603050405020304" pitchFamily="18" charset="0"/>
                <a:cs typeface="Lucida Sans Unicode" panose="020B0602030504020204" pitchFamily="34" charset="0"/>
              </a:rPr>
              <a:t> climate change impacts on the hydrology of Lake Como catchment, but this methodology can be applied to other case studies, such as for large lakes with multipurpose management in northern Italy, and in worldwide mountain areas.</a:t>
            </a:r>
            <a:endParaRPr lang="it-IT" sz="2400" i="1" dirty="0">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712236985"/>
      </p:ext>
    </p:extLst>
  </p:cSld>
  <p:clrMapOvr>
    <a:masterClrMapping/>
  </p:clrMapOvr>
</p:sld>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1890</TotalTime>
  <Words>1038</Words>
  <Application>Microsoft Office PowerPoint</Application>
  <PresentationFormat>Personalizzato</PresentationFormat>
  <Paragraphs>39</Paragraphs>
  <Slides>1</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vt:i4>
      </vt:variant>
    </vt:vector>
  </HeadingPairs>
  <TitlesOfParts>
    <vt:vector size="6" baseType="lpstr">
      <vt:lpstr>Arial</vt:lpstr>
      <vt:lpstr>Calibri</vt:lpstr>
      <vt:lpstr>Calibri Light</vt:lpstr>
      <vt:lpstr>Lucida Sans Unicode</vt:lpstr>
      <vt:lpstr>Personalizza struttura</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Flaviafuso@outlook.it</dc:creator>
  <cp:lastModifiedBy>Flaviafuso@outlook.it</cp:lastModifiedBy>
  <cp:revision>104</cp:revision>
  <dcterms:created xsi:type="dcterms:W3CDTF">2021-01-11T10:14:38Z</dcterms:created>
  <dcterms:modified xsi:type="dcterms:W3CDTF">2021-03-19T15:26:14Z</dcterms:modified>
</cp:coreProperties>
</file>